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2" r:id="rId4"/>
  </p:sldMasterIdLst>
  <p:notesMasterIdLst>
    <p:notesMasterId r:id="rId20"/>
  </p:notesMasterIdLst>
  <p:sldIdLst>
    <p:sldId id="256" r:id="rId5"/>
    <p:sldId id="268" r:id="rId6"/>
    <p:sldId id="267" r:id="rId7"/>
    <p:sldId id="261" r:id="rId8"/>
    <p:sldId id="257" r:id="rId9"/>
    <p:sldId id="258" r:id="rId10"/>
    <p:sldId id="269" r:id="rId11"/>
    <p:sldId id="262" r:id="rId12"/>
    <p:sldId id="265" r:id="rId13"/>
    <p:sldId id="263" r:id="rId14"/>
    <p:sldId id="259" r:id="rId15"/>
    <p:sldId id="264" r:id="rId16"/>
    <p:sldId id="271" r:id="rId17"/>
    <p:sldId id="260"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700"/>
    <a:srgbClr val="FF99C9"/>
    <a:srgbClr val="DB09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FA7CFC-55A7-F911-D812-DFA0CE0FA0CB}" v="886" dt="2026-08-25T18:45:51.568"/>
    <p1510:client id="{E8981504-4722-74B9-7AD6-DE674BA60F6E}" v="6" dt="2026-08-25T19:53:45.7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63AFED-C147-4A09-8D8B-AF98BD0B3903}" type="datetimeFigureOut">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36C175-1790-4AC6-8CC3-0E0BD3070195}" type="slidenum">
              <a:t>‹#›</a:t>
            </a:fld>
            <a:endParaRPr lang="en-US"/>
          </a:p>
        </p:txBody>
      </p:sp>
    </p:spTree>
    <p:extLst>
      <p:ext uri="{BB962C8B-B14F-4D97-AF65-F5344CB8AC3E}">
        <p14:creationId xmlns:p14="http://schemas.microsoft.com/office/powerpoint/2010/main" val="1316395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hiteboard.cloud.microsoft/me/whiteboards/p/c3BvOmh0dHBzOi8vY29ydGxhbmQtbXkuc2hhcmVwb2ludC5jb20vcGVyc29uYWwvdGF5bG9yX2x5bmNoX2NvcnRsYW5kX2VkdQ%3D%3D/b!VVPjOr6daESgnnpsm-uV_m41nu9snfRKq2_B0i-6Gvxq-M4-q9y3QrW0pEaEx-0N/01F66VUQOAVDUG3T5C2ZEYENOQ3XB2PMN6"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52E26-0536-FE25-D48F-87FE87E322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C428DE-950D-E661-C8BF-01244DED8F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5D05C8-7498-5D9F-EB6E-1F739595D4A7}"/>
              </a:ext>
            </a:extLst>
          </p:cNvPr>
          <p:cNvSpPr>
            <a:spLocks noGrp="1"/>
          </p:cNvSpPr>
          <p:nvPr>
            <p:ph type="body" idx="1"/>
          </p:nvPr>
        </p:nvSpPr>
        <p:spPr/>
        <p:txBody>
          <a:bodyPr/>
          <a:lstStyle/>
          <a:p>
            <a:r>
              <a:rPr lang="en-US" dirty="0">
                <a:ea typeface="Calibri"/>
                <a:cs typeface="Calibri"/>
              </a:rPr>
              <a:t>Depending on attendance, have everyone in attendance share: name, prono</a:t>
            </a:r>
            <a:r>
              <a:rPr lang="en-US">
                <a:ea typeface="Calibri"/>
                <a:cs typeface="Calibri"/>
              </a:rPr>
              <a:t>uns, department, and role</a:t>
            </a:r>
            <a:endParaRPr lang="en-US" dirty="0">
              <a:ea typeface="Calibri"/>
              <a:cs typeface="Calibri"/>
            </a:endParaRPr>
          </a:p>
        </p:txBody>
      </p:sp>
      <p:sp>
        <p:nvSpPr>
          <p:cNvPr id="4" name="Slide Number Placeholder 3">
            <a:extLst>
              <a:ext uri="{FF2B5EF4-FFF2-40B4-BE49-F238E27FC236}">
                <a16:creationId xmlns:a16="http://schemas.microsoft.com/office/drawing/2014/main" id="{9EA51080-88D1-DCDC-72C7-5F99F755FF0D}"/>
              </a:ext>
            </a:extLst>
          </p:cNvPr>
          <p:cNvSpPr>
            <a:spLocks noGrp="1"/>
          </p:cNvSpPr>
          <p:nvPr>
            <p:ph type="sldNum" sz="quarter" idx="5"/>
          </p:nvPr>
        </p:nvSpPr>
        <p:spPr/>
        <p:txBody>
          <a:bodyPr/>
          <a:lstStyle/>
          <a:p>
            <a:fld id="{3636C175-1790-4AC6-8CC3-0E0BD3070195}" type="slidenum">
              <a:t>2</a:t>
            </a:fld>
            <a:endParaRPr lang="en-US"/>
          </a:p>
        </p:txBody>
      </p:sp>
    </p:spTree>
    <p:extLst>
      <p:ext uri="{BB962C8B-B14F-4D97-AF65-F5344CB8AC3E}">
        <p14:creationId xmlns:p14="http://schemas.microsoft.com/office/powerpoint/2010/main" val="1535730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We're going to practice this </a:t>
            </a:r>
            <a:endParaRPr lang="en-US"/>
          </a:p>
        </p:txBody>
      </p:sp>
      <p:sp>
        <p:nvSpPr>
          <p:cNvPr id="4" name="Slide Number Placeholder 3"/>
          <p:cNvSpPr>
            <a:spLocks noGrp="1"/>
          </p:cNvSpPr>
          <p:nvPr>
            <p:ph type="sldNum" sz="quarter" idx="5"/>
          </p:nvPr>
        </p:nvSpPr>
        <p:spPr/>
        <p:txBody>
          <a:bodyPr/>
          <a:lstStyle/>
          <a:p>
            <a:fld id="{3636C175-1790-4AC6-8CC3-0E0BD3070195}" type="slidenum">
              <a:rPr lang="en-US"/>
              <a:t>11</a:t>
            </a:fld>
            <a:endParaRPr lang="en-US"/>
          </a:p>
        </p:txBody>
      </p:sp>
    </p:spTree>
    <p:extLst>
      <p:ext uri="{BB962C8B-B14F-4D97-AF65-F5344CB8AC3E}">
        <p14:creationId xmlns:p14="http://schemas.microsoft.com/office/powerpoint/2010/main" val="1627701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F2AE9-DF95-D17C-055D-10A9643B7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B4606B-957A-B260-2B78-06AD7930E8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789F9-18A2-5CC5-91A4-F6B6D50503B8}"/>
              </a:ext>
            </a:extLst>
          </p:cNvPr>
          <p:cNvSpPr>
            <a:spLocks noGrp="1"/>
          </p:cNvSpPr>
          <p:nvPr>
            <p:ph type="body" idx="1"/>
          </p:nvPr>
        </p:nvSpPr>
        <p:spPr/>
        <p:txBody>
          <a:bodyPr/>
          <a:lstStyle/>
          <a:p>
            <a:r>
              <a:rPr lang="en-US" dirty="0">
                <a:ea typeface="Calibri"/>
                <a:cs typeface="Calibri"/>
              </a:rPr>
              <a:t>Before we practice this, we want to make sure you also understand the importance of this – outside of how it directly impacts the student individually, but also how it can </a:t>
            </a:r>
            <a:r>
              <a:rPr lang="en-US" dirty="0" err="1">
                <a:ea typeface="Calibri"/>
                <a:cs typeface="Calibri"/>
              </a:rPr>
              <a:t>stren</a:t>
            </a:r>
            <a:r>
              <a:rPr lang="en-US">
                <a:ea typeface="Calibri"/>
                <a:cs typeface="Calibri"/>
              </a:rPr>
              <a:t>gthen our academic and extracurricular programs </a:t>
            </a:r>
            <a:endParaRPr lang="en-US" dirty="0">
              <a:ea typeface="Calibri"/>
              <a:cs typeface="Calibri"/>
            </a:endParaRPr>
          </a:p>
        </p:txBody>
      </p:sp>
      <p:sp>
        <p:nvSpPr>
          <p:cNvPr id="4" name="Slide Number Placeholder 3">
            <a:extLst>
              <a:ext uri="{FF2B5EF4-FFF2-40B4-BE49-F238E27FC236}">
                <a16:creationId xmlns:a16="http://schemas.microsoft.com/office/drawing/2014/main" id="{8CDBA99D-2369-15B7-37FF-668B975AC52B}"/>
              </a:ext>
            </a:extLst>
          </p:cNvPr>
          <p:cNvSpPr>
            <a:spLocks noGrp="1"/>
          </p:cNvSpPr>
          <p:nvPr>
            <p:ph type="sldNum" sz="quarter" idx="5"/>
          </p:nvPr>
        </p:nvSpPr>
        <p:spPr/>
        <p:txBody>
          <a:bodyPr/>
          <a:lstStyle/>
          <a:p>
            <a:fld id="{3636C175-1790-4AC6-8CC3-0E0BD3070195}" type="slidenum">
              <a:t>12</a:t>
            </a:fld>
            <a:endParaRPr lang="en-US"/>
          </a:p>
        </p:txBody>
      </p:sp>
    </p:spTree>
    <p:extLst>
      <p:ext uri="{BB962C8B-B14F-4D97-AF65-F5344CB8AC3E}">
        <p14:creationId xmlns:p14="http://schemas.microsoft.com/office/powerpoint/2010/main" val="2845700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3EB7C-26A2-8187-F1D8-DF637CDF80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336F9-03BC-1DF6-A39A-4B8D546FBD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3304AF-9398-241A-98E9-921380805264}"/>
              </a:ext>
            </a:extLst>
          </p:cNvPr>
          <p:cNvSpPr>
            <a:spLocks noGrp="1"/>
          </p:cNvSpPr>
          <p:nvPr>
            <p:ph type="body" idx="1"/>
          </p:nvPr>
        </p:nvSpPr>
        <p:spPr/>
        <p:txBody>
          <a:bodyPr/>
          <a:lstStyle/>
          <a:p>
            <a:r>
              <a:rPr lang="en-US"/>
              <a:t>Use the worksheet provided to articulate how you help students build these skills and then add some examples to the Whiteboard: </a:t>
            </a:r>
          </a:p>
          <a:p>
            <a:endParaRPr lang="en-US" dirty="0">
              <a:ea typeface="Calibri"/>
              <a:cs typeface="Calibri"/>
            </a:endParaRPr>
          </a:p>
          <a:p>
            <a:r>
              <a:rPr lang="en-US" dirty="0">
                <a:hlinkClick r:id="rId3"/>
              </a:rPr>
              <a:t>https://whiteboard.cloud.microsoft/me/whiteboards/p/c3BvOmh0dHBzOi8vY29ydGxhbmQtbXkuc2hhcmVwb2ludC5jb20vcGVyc29uYWwvdGF5bG9yX2x5bmNoX2NvcnRsYW5kX2VkdQ%3D%3D/b!VVPjOr6daESgnnpsm-uV_m41nu9snfRKq2_B0i-6Gvxq-M4-q9y3QrW0pEaEx-0N/01F66VUQOAVDUG3T5C2ZEYENOQ3XB2PMN6</a:t>
            </a:r>
            <a:endParaRPr lang="en-US" dirty="0">
              <a:ea typeface="Calibri"/>
              <a:cs typeface="Calibri"/>
              <a:hlinkClick r:id="rId3"/>
            </a:endParaRPr>
          </a:p>
        </p:txBody>
      </p:sp>
      <p:sp>
        <p:nvSpPr>
          <p:cNvPr id="4" name="Slide Number Placeholder 3">
            <a:extLst>
              <a:ext uri="{FF2B5EF4-FFF2-40B4-BE49-F238E27FC236}">
                <a16:creationId xmlns:a16="http://schemas.microsoft.com/office/drawing/2014/main" id="{07C6C344-D48B-0E73-5A04-A6B673DABC1E}"/>
              </a:ext>
            </a:extLst>
          </p:cNvPr>
          <p:cNvSpPr>
            <a:spLocks noGrp="1"/>
          </p:cNvSpPr>
          <p:nvPr>
            <p:ph type="sldNum" sz="quarter" idx="5"/>
          </p:nvPr>
        </p:nvSpPr>
        <p:spPr/>
        <p:txBody>
          <a:bodyPr/>
          <a:lstStyle/>
          <a:p>
            <a:fld id="{3636C175-1790-4AC6-8CC3-0E0BD3070195}" type="slidenum">
              <a:rPr lang="en-US"/>
              <a:t>13</a:t>
            </a:fld>
            <a:endParaRPr lang="en-US"/>
          </a:p>
        </p:txBody>
      </p:sp>
    </p:spTree>
    <p:extLst>
      <p:ext uri="{BB962C8B-B14F-4D97-AF65-F5344CB8AC3E}">
        <p14:creationId xmlns:p14="http://schemas.microsoft.com/office/powerpoint/2010/main" val="39683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0B38E-D1E2-A5B2-9916-9DBCA1E6A9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244786-265B-2BBE-A560-7A93C68F3F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D0ECB-730B-ADB7-151D-CD9E95B33550}"/>
              </a:ext>
            </a:extLst>
          </p:cNvPr>
          <p:cNvSpPr>
            <a:spLocks noGrp="1"/>
          </p:cNvSpPr>
          <p:nvPr>
            <p:ph type="body" idx="1"/>
          </p:nvPr>
        </p:nvSpPr>
        <p:spPr/>
        <p:txBody>
          <a:bodyPr/>
          <a:lstStyle/>
          <a:p>
            <a:r>
              <a:rPr lang="en-US">
                <a:ea typeface="Calibri"/>
                <a:cs typeface="Calibri"/>
              </a:rPr>
              <a:t>We are going to look at some examples </a:t>
            </a:r>
          </a:p>
        </p:txBody>
      </p:sp>
      <p:sp>
        <p:nvSpPr>
          <p:cNvPr id="4" name="Slide Number Placeholder 3">
            <a:extLst>
              <a:ext uri="{FF2B5EF4-FFF2-40B4-BE49-F238E27FC236}">
                <a16:creationId xmlns:a16="http://schemas.microsoft.com/office/drawing/2014/main" id="{0C10CE8F-7C73-63CE-417A-4A91B0B4E630}"/>
              </a:ext>
            </a:extLst>
          </p:cNvPr>
          <p:cNvSpPr>
            <a:spLocks noGrp="1"/>
          </p:cNvSpPr>
          <p:nvPr>
            <p:ph type="sldNum" sz="quarter" idx="5"/>
          </p:nvPr>
        </p:nvSpPr>
        <p:spPr/>
        <p:txBody>
          <a:bodyPr/>
          <a:lstStyle/>
          <a:p>
            <a:fld id="{3636C175-1790-4AC6-8CC3-0E0BD3070195}" type="slidenum">
              <a:rPr lang="en-US"/>
              <a:t>15</a:t>
            </a:fld>
            <a:endParaRPr lang="en-US"/>
          </a:p>
        </p:txBody>
      </p:sp>
    </p:spTree>
    <p:extLst>
      <p:ext uri="{BB962C8B-B14F-4D97-AF65-F5344CB8AC3E}">
        <p14:creationId xmlns:p14="http://schemas.microsoft.com/office/powerpoint/2010/main" val="3463229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595F9-BB4C-6DFC-BA08-C113263FA7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F1E185-E953-C576-D907-92AF4BC3D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2FBC48-B72E-087A-BE3E-46EE531D2555}"/>
              </a:ext>
            </a:extLst>
          </p:cNvPr>
          <p:cNvSpPr>
            <a:spLocks noGrp="1"/>
          </p:cNvSpPr>
          <p:nvPr>
            <p:ph type="body" idx="1"/>
          </p:nvPr>
        </p:nvSpPr>
        <p:spPr/>
        <p:txBody>
          <a:bodyPr/>
          <a:lstStyle/>
          <a:p>
            <a:r>
              <a:rPr lang="en-US" dirty="0">
                <a:ea typeface="Calibri"/>
                <a:cs typeface="Calibri"/>
              </a:rPr>
              <a:t>Help to frame conversation </a:t>
            </a:r>
          </a:p>
          <a:p>
            <a:r>
              <a:rPr lang="en-US" dirty="0">
                <a:ea typeface="Calibri"/>
                <a:cs typeface="Calibri"/>
              </a:rPr>
              <a:t>My educational background is in communications so I have a marketing brain and that frames the way I think about all of this</a:t>
            </a:r>
          </a:p>
        </p:txBody>
      </p:sp>
      <p:sp>
        <p:nvSpPr>
          <p:cNvPr id="4" name="Slide Number Placeholder 3">
            <a:extLst>
              <a:ext uri="{FF2B5EF4-FFF2-40B4-BE49-F238E27FC236}">
                <a16:creationId xmlns:a16="http://schemas.microsoft.com/office/drawing/2014/main" id="{28BCEE75-977F-9FA6-6D60-D16A92C0F32F}"/>
              </a:ext>
            </a:extLst>
          </p:cNvPr>
          <p:cNvSpPr>
            <a:spLocks noGrp="1"/>
          </p:cNvSpPr>
          <p:nvPr>
            <p:ph type="sldNum" sz="quarter" idx="5"/>
          </p:nvPr>
        </p:nvSpPr>
        <p:spPr/>
        <p:txBody>
          <a:bodyPr/>
          <a:lstStyle/>
          <a:p>
            <a:fld id="{3636C175-1790-4AC6-8CC3-0E0BD3070195}" type="slidenum">
              <a:t>3</a:t>
            </a:fld>
            <a:endParaRPr lang="en-US"/>
          </a:p>
        </p:txBody>
      </p:sp>
    </p:spTree>
    <p:extLst>
      <p:ext uri="{BB962C8B-B14F-4D97-AF65-F5344CB8AC3E}">
        <p14:creationId xmlns:p14="http://schemas.microsoft.com/office/powerpoint/2010/main" val="3124173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Discuss why folks are there today/what they hope to get out of the session </a:t>
            </a:r>
          </a:p>
          <a:p>
            <a:r>
              <a:rPr lang="en-US" dirty="0">
                <a:ea typeface="Calibri"/>
                <a:cs typeface="Calibri"/>
              </a:rPr>
              <a:t>Why they think this conversation is i</a:t>
            </a:r>
            <a:r>
              <a:rPr lang="en-US">
                <a:ea typeface="Calibri"/>
                <a:cs typeface="Calibri"/>
              </a:rPr>
              <a:t>mportant </a:t>
            </a:r>
          </a:p>
          <a:p>
            <a:pPr marL="171450" indent="-171450">
              <a:buFont typeface="Wingdings"/>
              <a:buChar char="§"/>
            </a:pPr>
            <a:r>
              <a:rPr lang="en-US">
                <a:ea typeface="Calibri"/>
                <a:cs typeface="Calibri"/>
              </a:rPr>
              <a:t>Could give them the questions ahead of time in a form to fill out before we start and then share those answers out (MS Forms present) or use MS Whiteboard </a:t>
            </a:r>
          </a:p>
        </p:txBody>
      </p:sp>
      <p:sp>
        <p:nvSpPr>
          <p:cNvPr id="4" name="Slide Number Placeholder 3"/>
          <p:cNvSpPr>
            <a:spLocks noGrp="1"/>
          </p:cNvSpPr>
          <p:nvPr>
            <p:ph type="sldNum" sz="quarter" idx="5"/>
          </p:nvPr>
        </p:nvSpPr>
        <p:spPr/>
        <p:txBody>
          <a:bodyPr/>
          <a:lstStyle/>
          <a:p>
            <a:fld id="{3636C175-1790-4AC6-8CC3-0E0BD3070195}" type="slidenum">
              <a:t>4</a:t>
            </a:fld>
            <a:endParaRPr lang="en-US"/>
          </a:p>
        </p:txBody>
      </p:sp>
    </p:spTree>
    <p:extLst>
      <p:ext uri="{BB962C8B-B14F-4D97-AF65-F5344CB8AC3E}">
        <p14:creationId xmlns:p14="http://schemas.microsoft.com/office/powerpoint/2010/main" val="3366424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Ask folks to share their answers before showing them list on the screen </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3636C175-1790-4AC6-8CC3-0E0BD3070195}" type="slidenum">
              <a:t>5</a:t>
            </a:fld>
            <a:endParaRPr lang="en-US"/>
          </a:p>
        </p:txBody>
      </p:sp>
    </p:spTree>
    <p:extLst>
      <p:ext uri="{BB962C8B-B14F-4D97-AF65-F5344CB8AC3E}">
        <p14:creationId xmlns:p14="http://schemas.microsoft.com/office/powerpoint/2010/main" val="2159891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are going to look at some examples </a:t>
            </a:r>
          </a:p>
        </p:txBody>
      </p:sp>
      <p:sp>
        <p:nvSpPr>
          <p:cNvPr id="4" name="Slide Number Placeholder 3"/>
          <p:cNvSpPr>
            <a:spLocks noGrp="1"/>
          </p:cNvSpPr>
          <p:nvPr>
            <p:ph type="sldNum" sz="quarter" idx="5"/>
          </p:nvPr>
        </p:nvSpPr>
        <p:spPr/>
        <p:txBody>
          <a:bodyPr/>
          <a:lstStyle/>
          <a:p>
            <a:fld id="{3636C175-1790-4AC6-8CC3-0E0BD3070195}" type="slidenum">
              <a:rPr lang="en-US"/>
              <a:t>6</a:t>
            </a:fld>
            <a:endParaRPr lang="en-US"/>
          </a:p>
        </p:txBody>
      </p:sp>
    </p:spTree>
    <p:extLst>
      <p:ext uri="{BB962C8B-B14F-4D97-AF65-F5344CB8AC3E}">
        <p14:creationId xmlns:p14="http://schemas.microsoft.com/office/powerpoint/2010/main" val="763035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Before we jump into an example (the language that we use in Career Services), we want to remind you of the </a:t>
            </a:r>
            <a:r>
              <a:rPr lang="en-US" dirty="0" err="1">
                <a:ea typeface="Calibri"/>
                <a:cs typeface="Calibri"/>
              </a:rPr>
              <a:t>follo</a:t>
            </a:r>
            <a:r>
              <a:rPr lang="en-US" dirty="0">
                <a:ea typeface="Calibri"/>
                <a:cs typeface="Calibri"/>
              </a:rPr>
              <a:t>wing:</a:t>
            </a:r>
          </a:p>
        </p:txBody>
      </p:sp>
      <p:sp>
        <p:nvSpPr>
          <p:cNvPr id="4" name="Slide Number Placeholder 3"/>
          <p:cNvSpPr>
            <a:spLocks noGrp="1"/>
          </p:cNvSpPr>
          <p:nvPr>
            <p:ph type="sldNum" sz="quarter" idx="5"/>
          </p:nvPr>
        </p:nvSpPr>
        <p:spPr/>
        <p:txBody>
          <a:bodyPr/>
          <a:lstStyle/>
          <a:p>
            <a:fld id="{3636C175-1790-4AC6-8CC3-0E0BD3070195}" type="slidenum">
              <a:rPr lang="en-US"/>
              <a:t>7</a:t>
            </a:fld>
            <a:endParaRPr lang="en-US"/>
          </a:p>
        </p:txBody>
      </p:sp>
    </p:spTree>
    <p:extLst>
      <p:ext uri="{BB962C8B-B14F-4D97-AF65-F5344CB8AC3E}">
        <p14:creationId xmlns:p14="http://schemas.microsoft.com/office/powerpoint/2010/main" val="2235067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ea typeface="Calibri"/>
                <a:cs typeface="Calibri"/>
              </a:rPr>
              <a:t>Create MS Whiteboard where they can pick one of the 8 competencies and write an example of how they showcase this skill (bring actual sticky notes as a back up to do physical version)</a:t>
            </a:r>
            <a:endParaRPr lang="en-US">
              <a:ea typeface="Calibri"/>
              <a:cs typeface="Calibri"/>
            </a:endParaRPr>
          </a:p>
          <a:p>
            <a:pPr marL="171450" indent="-171450">
              <a:buFont typeface="Arial"/>
              <a:buChar char="•"/>
            </a:pPr>
            <a:r>
              <a:rPr lang="en-US"/>
              <a:t>Follow up question – Show of hands: How many of you teach students how to do these things (work as a team, communicate, think critically) in your classroom?  – and ask them to give examples of this (also add to Whiteboard)</a:t>
            </a:r>
          </a:p>
        </p:txBody>
      </p:sp>
      <p:sp>
        <p:nvSpPr>
          <p:cNvPr id="4" name="Slide Number Placeholder 3"/>
          <p:cNvSpPr>
            <a:spLocks noGrp="1"/>
          </p:cNvSpPr>
          <p:nvPr>
            <p:ph type="sldNum" sz="quarter" idx="5"/>
          </p:nvPr>
        </p:nvSpPr>
        <p:spPr/>
        <p:txBody>
          <a:bodyPr/>
          <a:lstStyle/>
          <a:p>
            <a:fld id="{3636C175-1790-4AC6-8CC3-0E0BD3070195}" type="slidenum">
              <a:t>8</a:t>
            </a:fld>
            <a:endParaRPr lang="en-US"/>
          </a:p>
        </p:txBody>
      </p:sp>
    </p:spTree>
    <p:extLst>
      <p:ext uri="{BB962C8B-B14F-4D97-AF65-F5344CB8AC3E}">
        <p14:creationId xmlns:p14="http://schemas.microsoft.com/office/powerpoint/2010/main" val="174100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eriod"/>
            </a:pPr>
            <a:r>
              <a:rPr lang="en-US" dirty="0">
                <a:ea typeface="Calibri"/>
                <a:cs typeface="Calibri"/>
              </a:rPr>
              <a:t>Talk about how when applying for jobs, you want to make sure to take the job description and customize your resume and cover letter to match this role and show how you have the experience to be qualified/a good fit for the role. You don’t need to change every single thing, but using their language and making sure to touch on many parts of the job description to show yourself as a match is helpful. </a:t>
            </a:r>
          </a:p>
          <a:p>
            <a:pPr marL="342900" indent="-342900">
              <a:buAutoNum type="arabicPeriod"/>
            </a:pPr>
            <a:r>
              <a:rPr lang="en-US">
                <a:ea typeface="Calibri"/>
                <a:cs typeface="Calibri"/>
              </a:rPr>
              <a:t>When applying for funding for an upcoming program, I put together a proposal that was concise (3 pages) that contained: an overall summary of the program, rationale and need for this program, program logistics including a proposed cost/budget, program benefits, and plans for assessment. The language I used throughout linked it all back to work that supports the Life and Career Foundations pillar of the current university strategic plan. </a:t>
            </a:r>
          </a:p>
          <a:p>
            <a:pPr marL="342900" indent="-342900">
              <a:buAutoNum type="arabicPeriod"/>
            </a:pPr>
            <a:r>
              <a:rPr lang="en-US">
                <a:ea typeface="Calibri"/>
                <a:cs typeface="Calibri"/>
              </a:rPr>
              <a:t>Serving as the professional development chair for SUNYCDO, when we reviewed award nominations, the ones that were the strongest and stood out among the rest were able to answer the prompts on </a:t>
            </a:r>
          </a:p>
        </p:txBody>
      </p:sp>
      <p:sp>
        <p:nvSpPr>
          <p:cNvPr id="4" name="Slide Number Placeholder 3"/>
          <p:cNvSpPr>
            <a:spLocks noGrp="1"/>
          </p:cNvSpPr>
          <p:nvPr>
            <p:ph type="sldNum" sz="quarter" idx="5"/>
          </p:nvPr>
        </p:nvSpPr>
        <p:spPr/>
        <p:txBody>
          <a:bodyPr/>
          <a:lstStyle/>
          <a:p>
            <a:fld id="{3636C175-1790-4AC6-8CC3-0E0BD3070195}" type="slidenum">
              <a:t>9</a:t>
            </a:fld>
            <a:endParaRPr lang="en-US"/>
          </a:p>
        </p:txBody>
      </p:sp>
    </p:spTree>
    <p:extLst>
      <p:ext uri="{BB962C8B-B14F-4D97-AF65-F5344CB8AC3E}">
        <p14:creationId xmlns:p14="http://schemas.microsoft.com/office/powerpoint/2010/main" val="3970285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the worksheet provided to practice how you will articulate something from your own life </a:t>
            </a:r>
          </a:p>
        </p:txBody>
      </p:sp>
      <p:sp>
        <p:nvSpPr>
          <p:cNvPr id="4" name="Slide Number Placeholder 3"/>
          <p:cNvSpPr>
            <a:spLocks noGrp="1"/>
          </p:cNvSpPr>
          <p:nvPr>
            <p:ph type="sldNum" sz="quarter" idx="5"/>
          </p:nvPr>
        </p:nvSpPr>
        <p:spPr/>
        <p:txBody>
          <a:bodyPr/>
          <a:lstStyle/>
          <a:p>
            <a:fld id="{3636C175-1790-4AC6-8CC3-0E0BD3070195}" type="slidenum">
              <a:rPr lang="en-US"/>
              <a:t>10</a:t>
            </a:fld>
            <a:endParaRPr lang="en-US"/>
          </a:p>
        </p:txBody>
      </p:sp>
    </p:spTree>
    <p:extLst>
      <p:ext uri="{BB962C8B-B14F-4D97-AF65-F5344CB8AC3E}">
        <p14:creationId xmlns:p14="http://schemas.microsoft.com/office/powerpoint/2010/main" val="3684313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04406-9FC5-ACFE-893D-D4EADEB1A89D}"/>
              </a:ext>
            </a:extLst>
          </p:cNvPr>
          <p:cNvSpPr>
            <a:spLocks noGrp="1"/>
          </p:cNvSpPr>
          <p:nvPr>
            <p:ph type="ctrTitle"/>
          </p:nvPr>
        </p:nvSpPr>
        <p:spPr>
          <a:xfrm>
            <a:off x="308388" y="745440"/>
            <a:ext cx="8132227" cy="3559859"/>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BC0AF19C-C14B-F137-2DE9-1992459045F5}"/>
              </a:ext>
            </a:extLst>
          </p:cNvPr>
          <p:cNvSpPr>
            <a:spLocks noGrp="1"/>
          </p:cNvSpPr>
          <p:nvPr>
            <p:ph type="subTitle" idx="1"/>
          </p:nvPr>
        </p:nvSpPr>
        <p:spPr>
          <a:xfrm>
            <a:off x="317308" y="4669316"/>
            <a:ext cx="8132227" cy="135048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7AC6A999-B8D4-1774-9F1B-9F9FE1B3BFA6}"/>
              </a:ext>
            </a:extLst>
          </p:cNvPr>
          <p:cNvSpPr>
            <a:spLocks noGrp="1"/>
          </p:cNvSpPr>
          <p:nvPr>
            <p:ph type="dt" sz="half" idx="10"/>
          </p:nvPr>
        </p:nvSpPr>
        <p:spPr/>
        <p:txBody>
          <a:bodyPr/>
          <a:lstStyle/>
          <a:p>
            <a:fld id="{F2EE3B7B-C7B5-42CF-90CF-67B3D21B2314}" type="datetimeFigureOut">
              <a:rPr lang="en-US" dirty="0"/>
              <a:t>8/26/2026</a:t>
            </a:fld>
            <a:endParaRPr lang="en-US" dirty="0"/>
          </a:p>
        </p:txBody>
      </p:sp>
      <p:sp>
        <p:nvSpPr>
          <p:cNvPr id="5" name="Footer Placeholder 4">
            <a:extLst>
              <a:ext uri="{FF2B5EF4-FFF2-40B4-BE49-F238E27FC236}">
                <a16:creationId xmlns:a16="http://schemas.microsoft.com/office/drawing/2014/main" id="{61165D5D-2AE2-6F91-D1EB-6DD8FC3CE64C}"/>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BF0029E4-3A4E-970A-17A8-1E17D37D1F2B}"/>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38968963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CDEBC-9F49-FA9D-D13C-DB380A6281E2}"/>
              </a:ext>
            </a:extLst>
          </p:cNvPr>
          <p:cNvSpPr>
            <a:spLocks noGrp="1"/>
          </p:cNvSpPr>
          <p:nvPr>
            <p:ph type="title"/>
          </p:nvPr>
        </p:nvSpPr>
        <p:spPr>
          <a:xfrm>
            <a:off x="308387" y="757451"/>
            <a:ext cx="10875953" cy="1214650"/>
          </a:xfrm>
        </p:spPr>
        <p:txBody>
          <a:bodyPr anchor="t"/>
          <a:lstStyle/>
          <a:p>
            <a:r>
              <a:rPr lang="en-US" dirty="0"/>
              <a:t>Click to edit Master title style</a:t>
            </a:r>
          </a:p>
        </p:txBody>
      </p:sp>
      <p:sp>
        <p:nvSpPr>
          <p:cNvPr id="3" name="Vertical Text Placeholder 2">
            <a:extLst>
              <a:ext uri="{FF2B5EF4-FFF2-40B4-BE49-F238E27FC236}">
                <a16:creationId xmlns:a16="http://schemas.microsoft.com/office/drawing/2014/main" id="{BA00CB13-23E6-D711-450C-A85A0CB99576}"/>
              </a:ext>
            </a:extLst>
          </p:cNvPr>
          <p:cNvSpPr>
            <a:spLocks noGrp="1"/>
          </p:cNvSpPr>
          <p:nvPr>
            <p:ph type="body" orient="vert" idx="1"/>
          </p:nvPr>
        </p:nvSpPr>
        <p:spPr>
          <a:xfrm>
            <a:off x="335467" y="1972101"/>
            <a:ext cx="10848873" cy="404769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089BB7B-5C14-76DB-FEA8-3DBC09A96516}"/>
              </a:ext>
            </a:extLst>
          </p:cNvPr>
          <p:cNvSpPr>
            <a:spLocks noGrp="1"/>
          </p:cNvSpPr>
          <p:nvPr>
            <p:ph type="dt" sz="half" idx="10"/>
          </p:nvPr>
        </p:nvSpPr>
        <p:spPr/>
        <p:txBody>
          <a:bodyPr/>
          <a:lstStyle/>
          <a:p>
            <a:fld id="{6BAD9902-F134-45BD-ABD2-80C28059B090}" type="datetimeFigureOut">
              <a:rPr lang="en-US" dirty="0"/>
              <a:t>8/26/2026</a:t>
            </a:fld>
            <a:endParaRPr lang="en-US" dirty="0"/>
          </a:p>
        </p:txBody>
      </p:sp>
      <p:sp>
        <p:nvSpPr>
          <p:cNvPr id="5" name="Footer Placeholder 4">
            <a:extLst>
              <a:ext uri="{FF2B5EF4-FFF2-40B4-BE49-F238E27FC236}">
                <a16:creationId xmlns:a16="http://schemas.microsoft.com/office/drawing/2014/main" id="{48BC13CC-29B3-9FDC-C746-D5D65CC2A5D3}"/>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9AB52A12-895F-E9BE-5289-4E0411BD3F4B}"/>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1311037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A17614-2270-537D-8B09-6CB65016AD8F}"/>
              </a:ext>
            </a:extLst>
          </p:cNvPr>
          <p:cNvSpPr>
            <a:spLocks noGrp="1"/>
          </p:cNvSpPr>
          <p:nvPr>
            <p:ph type="title" orient="vert"/>
          </p:nvPr>
        </p:nvSpPr>
        <p:spPr>
          <a:xfrm>
            <a:off x="9359496" y="755981"/>
            <a:ext cx="2277552" cy="5338369"/>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80BC98B5-885C-CBB1-A858-76F65F7D28BD}"/>
              </a:ext>
            </a:extLst>
          </p:cNvPr>
          <p:cNvSpPr>
            <a:spLocks noGrp="1"/>
          </p:cNvSpPr>
          <p:nvPr>
            <p:ph type="body" orient="vert" idx="1"/>
          </p:nvPr>
        </p:nvSpPr>
        <p:spPr>
          <a:xfrm>
            <a:off x="838199" y="755981"/>
            <a:ext cx="8230086" cy="533836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CE5DAFE-6A83-FB7D-72DF-232EFE20424E}"/>
              </a:ext>
            </a:extLst>
          </p:cNvPr>
          <p:cNvSpPr>
            <a:spLocks noGrp="1"/>
          </p:cNvSpPr>
          <p:nvPr>
            <p:ph type="dt" sz="half" idx="10"/>
          </p:nvPr>
        </p:nvSpPr>
        <p:spPr/>
        <p:txBody>
          <a:bodyPr/>
          <a:lstStyle/>
          <a:p>
            <a:fld id="{C2B04DB0-379A-41B7-9B29-7F42F0D571D5}" type="datetimeFigureOut">
              <a:rPr lang="en-US" dirty="0"/>
              <a:t>8/26/2026</a:t>
            </a:fld>
            <a:endParaRPr lang="en-US" dirty="0"/>
          </a:p>
        </p:txBody>
      </p:sp>
      <p:sp>
        <p:nvSpPr>
          <p:cNvPr id="5" name="Footer Placeholder 4">
            <a:extLst>
              <a:ext uri="{FF2B5EF4-FFF2-40B4-BE49-F238E27FC236}">
                <a16:creationId xmlns:a16="http://schemas.microsoft.com/office/drawing/2014/main" id="{43B41CCF-A3CD-506E-3AAE-CAEFA8C1BB12}"/>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7420DD9D-25C2-0EDF-A6F4-71946D57B3CD}"/>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2077324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5D22A-1F6D-0DE5-E04A-DC466353DA6F}"/>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04ADD6F-7C93-3CD3-AC8D-28A78787CBB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9706E74-14FC-84D9-4B41-7D9FB0D573C4}"/>
              </a:ext>
            </a:extLst>
          </p:cNvPr>
          <p:cNvSpPr>
            <a:spLocks noGrp="1"/>
          </p:cNvSpPr>
          <p:nvPr>
            <p:ph type="dt" sz="half" idx="10"/>
          </p:nvPr>
        </p:nvSpPr>
        <p:spPr/>
        <p:txBody>
          <a:bodyPr/>
          <a:lstStyle/>
          <a:p>
            <a:fld id="{0F996519-E62D-4F8C-AE1E-36928EC7D15C}" type="datetimeFigureOut">
              <a:rPr lang="en-US" dirty="0"/>
              <a:t>8/26/2026</a:t>
            </a:fld>
            <a:endParaRPr lang="en-US" dirty="0"/>
          </a:p>
        </p:txBody>
      </p:sp>
      <p:sp>
        <p:nvSpPr>
          <p:cNvPr id="5" name="Footer Placeholder 4">
            <a:extLst>
              <a:ext uri="{FF2B5EF4-FFF2-40B4-BE49-F238E27FC236}">
                <a16:creationId xmlns:a16="http://schemas.microsoft.com/office/drawing/2014/main" id="{1F35A7DC-6292-6181-949E-F8BC3FA11BA6}"/>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1050F5C6-EADC-E072-B19B-49BB11DF0309}"/>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3277361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B2054-1AE7-534F-0CFE-1F0628A09FC1}"/>
              </a:ext>
            </a:extLst>
          </p:cNvPr>
          <p:cNvSpPr>
            <a:spLocks noGrp="1"/>
          </p:cNvSpPr>
          <p:nvPr>
            <p:ph type="title"/>
          </p:nvPr>
        </p:nvSpPr>
        <p:spPr>
          <a:xfrm>
            <a:off x="340138" y="2243708"/>
            <a:ext cx="9156288" cy="3776091"/>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3988EC2A-45C7-131C-0F4A-56E62EB029C2}"/>
              </a:ext>
            </a:extLst>
          </p:cNvPr>
          <p:cNvSpPr>
            <a:spLocks noGrp="1"/>
          </p:cNvSpPr>
          <p:nvPr>
            <p:ph type="body" idx="1"/>
          </p:nvPr>
        </p:nvSpPr>
        <p:spPr>
          <a:xfrm>
            <a:off x="340137" y="838201"/>
            <a:ext cx="9156289" cy="1405508"/>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C75A323-2679-E978-8856-2FEBE8F5AE45}"/>
              </a:ext>
            </a:extLst>
          </p:cNvPr>
          <p:cNvSpPr>
            <a:spLocks noGrp="1"/>
          </p:cNvSpPr>
          <p:nvPr>
            <p:ph type="dt" sz="half" idx="10"/>
          </p:nvPr>
        </p:nvSpPr>
        <p:spPr/>
        <p:txBody>
          <a:bodyPr/>
          <a:lstStyle/>
          <a:p>
            <a:fld id="{6477AEB6-FCE1-4CD5-923B-84E54F1460D5}" type="datetimeFigureOut">
              <a:rPr lang="en-US" dirty="0"/>
              <a:t>8/26/2026</a:t>
            </a:fld>
            <a:endParaRPr lang="en-US" dirty="0"/>
          </a:p>
        </p:txBody>
      </p:sp>
      <p:sp>
        <p:nvSpPr>
          <p:cNvPr id="5" name="Footer Placeholder 4">
            <a:extLst>
              <a:ext uri="{FF2B5EF4-FFF2-40B4-BE49-F238E27FC236}">
                <a16:creationId xmlns:a16="http://schemas.microsoft.com/office/drawing/2014/main" id="{2C971DC2-625E-0477-BF8C-F3CDDCE4B11E}"/>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8EF1A644-D449-E464-C2DF-F045A51899D0}"/>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2836231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12719-44A3-3EE8-D757-F0E0F9632AEC}"/>
              </a:ext>
            </a:extLst>
          </p:cNvPr>
          <p:cNvSpPr>
            <a:spLocks noGrp="1"/>
          </p:cNvSpPr>
          <p:nvPr>
            <p:ph type="title"/>
          </p:nvPr>
        </p:nvSpPr>
        <p:spPr>
          <a:xfrm>
            <a:off x="303197" y="750627"/>
            <a:ext cx="10846556" cy="1304150"/>
          </a:xfrm>
        </p:spPr>
        <p:txBody>
          <a:bodyPr anchor="t"/>
          <a:lstStyle/>
          <a:p>
            <a:r>
              <a:rPr lang="en-US" dirty="0"/>
              <a:t>Click to edit Master title style</a:t>
            </a:r>
          </a:p>
        </p:txBody>
      </p:sp>
      <p:sp>
        <p:nvSpPr>
          <p:cNvPr id="3" name="Content Placeholder 2">
            <a:extLst>
              <a:ext uri="{FF2B5EF4-FFF2-40B4-BE49-F238E27FC236}">
                <a16:creationId xmlns:a16="http://schemas.microsoft.com/office/drawing/2014/main" id="{40440DC2-69F2-A056-508C-F5138E71FCA2}"/>
              </a:ext>
            </a:extLst>
          </p:cNvPr>
          <p:cNvSpPr>
            <a:spLocks noGrp="1"/>
          </p:cNvSpPr>
          <p:nvPr>
            <p:ph sz="half" idx="1"/>
          </p:nvPr>
        </p:nvSpPr>
        <p:spPr>
          <a:xfrm>
            <a:off x="1056961" y="2075250"/>
            <a:ext cx="4571288" cy="4101492"/>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DA2243E-0673-54F2-5B38-DF5D2C7367F4}"/>
              </a:ext>
            </a:extLst>
          </p:cNvPr>
          <p:cNvSpPr>
            <a:spLocks noGrp="1"/>
          </p:cNvSpPr>
          <p:nvPr>
            <p:ph sz="half" idx="2"/>
          </p:nvPr>
        </p:nvSpPr>
        <p:spPr>
          <a:xfrm>
            <a:off x="6379560" y="2075250"/>
            <a:ext cx="4770191" cy="4101492"/>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AE946B7D-7BAF-8DE9-FB5A-282908B03106}"/>
              </a:ext>
            </a:extLst>
          </p:cNvPr>
          <p:cNvSpPr>
            <a:spLocks noGrp="1"/>
          </p:cNvSpPr>
          <p:nvPr>
            <p:ph type="dt" sz="half" idx="10"/>
          </p:nvPr>
        </p:nvSpPr>
        <p:spPr/>
        <p:txBody>
          <a:bodyPr/>
          <a:lstStyle/>
          <a:p>
            <a:fld id="{96374C2F-71A1-43C9-B2F6-A4FAC8157F1A}" type="datetimeFigureOut">
              <a:rPr lang="en-US" dirty="0"/>
              <a:t>8/26/2026</a:t>
            </a:fld>
            <a:endParaRPr lang="en-US" dirty="0"/>
          </a:p>
        </p:txBody>
      </p:sp>
      <p:sp>
        <p:nvSpPr>
          <p:cNvPr id="6" name="Footer Placeholder 5">
            <a:extLst>
              <a:ext uri="{FF2B5EF4-FFF2-40B4-BE49-F238E27FC236}">
                <a16:creationId xmlns:a16="http://schemas.microsoft.com/office/drawing/2014/main" id="{0AF99017-BDD7-56C7-43AE-4B86AC78194A}"/>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CF6E7D63-14BF-E333-B350-75DA58E281CF}"/>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4231336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C7F72-3970-859F-C268-E9940EF2D0E4}"/>
              </a:ext>
            </a:extLst>
          </p:cNvPr>
          <p:cNvSpPr>
            <a:spLocks noGrp="1"/>
          </p:cNvSpPr>
          <p:nvPr>
            <p:ph type="title"/>
          </p:nvPr>
        </p:nvSpPr>
        <p:spPr>
          <a:xfrm>
            <a:off x="305649" y="743803"/>
            <a:ext cx="10764271" cy="1025362"/>
          </a:xfrm>
        </p:spPr>
        <p:txBody>
          <a:bodyPr anchor="t"/>
          <a:lstStyle/>
          <a:p>
            <a:r>
              <a:rPr lang="en-US" dirty="0"/>
              <a:t>Click to edit Master title style</a:t>
            </a:r>
          </a:p>
        </p:txBody>
      </p:sp>
      <p:sp>
        <p:nvSpPr>
          <p:cNvPr id="3" name="Text Placeholder 2">
            <a:extLst>
              <a:ext uri="{FF2B5EF4-FFF2-40B4-BE49-F238E27FC236}">
                <a16:creationId xmlns:a16="http://schemas.microsoft.com/office/drawing/2014/main" id="{F9B37CC6-89B8-3CF3-6973-1B5B71782F56}"/>
              </a:ext>
            </a:extLst>
          </p:cNvPr>
          <p:cNvSpPr>
            <a:spLocks noGrp="1"/>
          </p:cNvSpPr>
          <p:nvPr>
            <p:ph type="body" idx="1"/>
          </p:nvPr>
        </p:nvSpPr>
        <p:spPr>
          <a:xfrm>
            <a:off x="1056961" y="1769166"/>
            <a:ext cx="4571287" cy="815008"/>
          </a:xfrm>
        </p:spPr>
        <p:txBody>
          <a:bodyPr anchor="b">
            <a:noAutofit/>
          </a:bodyPr>
          <a:lstStyle>
            <a:lvl1pPr marL="0" indent="0">
              <a:buNone/>
              <a:defRPr sz="2000" b="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0650EB0-E35B-DA3D-B6A1-2422B01C6005}"/>
              </a:ext>
            </a:extLst>
          </p:cNvPr>
          <p:cNvSpPr>
            <a:spLocks noGrp="1"/>
          </p:cNvSpPr>
          <p:nvPr>
            <p:ph sz="half" idx="2"/>
          </p:nvPr>
        </p:nvSpPr>
        <p:spPr>
          <a:xfrm>
            <a:off x="1056961" y="2678597"/>
            <a:ext cx="4571287" cy="35067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57A15D0-F178-1506-0E61-C8FFDF9BD6B5}"/>
              </a:ext>
            </a:extLst>
          </p:cNvPr>
          <p:cNvSpPr>
            <a:spLocks noGrp="1"/>
          </p:cNvSpPr>
          <p:nvPr>
            <p:ph type="body" sz="quarter" idx="3"/>
          </p:nvPr>
        </p:nvSpPr>
        <p:spPr>
          <a:xfrm>
            <a:off x="6498633" y="1769166"/>
            <a:ext cx="4571287" cy="815008"/>
          </a:xfrm>
        </p:spPr>
        <p:txBody>
          <a:bodyPr anchor="b">
            <a:noAutofit/>
          </a:bodyPr>
          <a:lstStyle>
            <a:lvl1pPr marL="0" indent="0">
              <a:buNone/>
              <a:defRPr sz="2000" b="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256CB421-A65A-A7DC-40A7-D8B76F9C3A3A}"/>
              </a:ext>
            </a:extLst>
          </p:cNvPr>
          <p:cNvSpPr>
            <a:spLocks noGrp="1"/>
          </p:cNvSpPr>
          <p:nvPr>
            <p:ph sz="quarter" idx="4"/>
          </p:nvPr>
        </p:nvSpPr>
        <p:spPr>
          <a:xfrm>
            <a:off x="6498633" y="2678596"/>
            <a:ext cx="4571287" cy="35067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7AF5675-5329-D2DB-FAFF-700D076CA886}"/>
              </a:ext>
            </a:extLst>
          </p:cNvPr>
          <p:cNvSpPr>
            <a:spLocks noGrp="1"/>
          </p:cNvSpPr>
          <p:nvPr>
            <p:ph type="dt" sz="half" idx="10"/>
          </p:nvPr>
        </p:nvSpPr>
        <p:spPr/>
        <p:txBody>
          <a:bodyPr/>
          <a:lstStyle/>
          <a:p>
            <a:fld id="{AD631DCC-9916-4BB7-A2E9-25EC84C740A7}" type="datetimeFigureOut">
              <a:rPr lang="en-US" dirty="0"/>
              <a:t>8/26/2026</a:t>
            </a:fld>
            <a:endParaRPr lang="en-US" dirty="0"/>
          </a:p>
        </p:txBody>
      </p:sp>
      <p:sp>
        <p:nvSpPr>
          <p:cNvPr id="8" name="Footer Placeholder 7">
            <a:extLst>
              <a:ext uri="{FF2B5EF4-FFF2-40B4-BE49-F238E27FC236}">
                <a16:creationId xmlns:a16="http://schemas.microsoft.com/office/drawing/2014/main" id="{D1392A97-07D9-5E5C-2A31-3B7D764CE1B8}"/>
              </a:ext>
            </a:extLst>
          </p:cNvPr>
          <p:cNvSpPr>
            <a:spLocks noGrp="1"/>
          </p:cNvSpPr>
          <p:nvPr>
            <p:ph type="ftr" sz="quarter" idx="11"/>
          </p:nvPr>
        </p:nvSpPr>
        <p:spPr/>
        <p:txBody>
          <a:bodyPr/>
          <a:lstStyle/>
          <a:p>
            <a:r>
              <a:rPr lang="en-US" dirty="0"/>
              <a:t>
              </a:t>
            </a:r>
          </a:p>
        </p:txBody>
      </p:sp>
      <p:sp>
        <p:nvSpPr>
          <p:cNvPr id="9" name="Slide Number Placeholder 8">
            <a:extLst>
              <a:ext uri="{FF2B5EF4-FFF2-40B4-BE49-F238E27FC236}">
                <a16:creationId xmlns:a16="http://schemas.microsoft.com/office/drawing/2014/main" id="{4E626143-8FEE-0ABD-25C7-C34AF6568B83}"/>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3532187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26EFE-D86C-B076-D4D1-FAD1883E0813}"/>
              </a:ext>
            </a:extLst>
          </p:cNvPr>
          <p:cNvSpPr>
            <a:spLocks noGrp="1"/>
          </p:cNvSpPr>
          <p:nvPr>
            <p:ph type="title"/>
          </p:nvPr>
        </p:nvSpPr>
        <p:spPr>
          <a:xfrm>
            <a:off x="308387" y="757766"/>
            <a:ext cx="7240293" cy="3547534"/>
          </a:xfrm>
        </p:spPr>
        <p:txBody>
          <a:bodyPr anchor="t"/>
          <a:lstStyle/>
          <a:p>
            <a:r>
              <a:rPr lang="en-US" dirty="0"/>
              <a:t>Click to edit Master title style</a:t>
            </a:r>
          </a:p>
        </p:txBody>
      </p:sp>
      <p:sp>
        <p:nvSpPr>
          <p:cNvPr id="3" name="Date Placeholder 2">
            <a:extLst>
              <a:ext uri="{FF2B5EF4-FFF2-40B4-BE49-F238E27FC236}">
                <a16:creationId xmlns:a16="http://schemas.microsoft.com/office/drawing/2014/main" id="{C23F3B23-C631-4B62-3211-30222ABE1C33}"/>
              </a:ext>
            </a:extLst>
          </p:cNvPr>
          <p:cNvSpPr>
            <a:spLocks noGrp="1"/>
          </p:cNvSpPr>
          <p:nvPr>
            <p:ph type="dt" sz="half" idx="10"/>
          </p:nvPr>
        </p:nvSpPr>
        <p:spPr/>
        <p:txBody>
          <a:bodyPr/>
          <a:lstStyle/>
          <a:p>
            <a:fld id="{AF59146A-335D-4B7F-86AE-5D483B1F631C}" type="datetimeFigureOut">
              <a:rPr lang="en-US" dirty="0"/>
              <a:t>8/26/2026</a:t>
            </a:fld>
            <a:endParaRPr lang="en-US" dirty="0"/>
          </a:p>
        </p:txBody>
      </p:sp>
      <p:sp>
        <p:nvSpPr>
          <p:cNvPr id="4" name="Footer Placeholder 3">
            <a:extLst>
              <a:ext uri="{FF2B5EF4-FFF2-40B4-BE49-F238E27FC236}">
                <a16:creationId xmlns:a16="http://schemas.microsoft.com/office/drawing/2014/main" id="{7789A1FB-EA0D-F6A3-A4EB-001AA082AAFF}"/>
              </a:ext>
            </a:extLst>
          </p:cNvPr>
          <p:cNvSpPr>
            <a:spLocks noGrp="1"/>
          </p:cNvSpPr>
          <p:nvPr>
            <p:ph type="ftr" sz="quarter" idx="11"/>
          </p:nvPr>
        </p:nvSpPr>
        <p:spPr/>
        <p:txBody>
          <a:bodyPr/>
          <a:lstStyle/>
          <a:p>
            <a:r>
              <a:rPr lang="en-US" dirty="0"/>
              <a:t>
              </a:t>
            </a:r>
          </a:p>
        </p:txBody>
      </p:sp>
      <p:sp>
        <p:nvSpPr>
          <p:cNvPr id="5" name="Slide Number Placeholder 4">
            <a:extLst>
              <a:ext uri="{FF2B5EF4-FFF2-40B4-BE49-F238E27FC236}">
                <a16:creationId xmlns:a16="http://schemas.microsoft.com/office/drawing/2014/main" id="{C6D671B7-A902-587D-89D0-ECFB738FD702}"/>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336557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A27D49-E5B4-0E67-FCFC-62A04E705682}"/>
              </a:ext>
            </a:extLst>
          </p:cNvPr>
          <p:cNvSpPr>
            <a:spLocks noGrp="1"/>
          </p:cNvSpPr>
          <p:nvPr>
            <p:ph type="dt" sz="half" idx="10"/>
          </p:nvPr>
        </p:nvSpPr>
        <p:spPr/>
        <p:txBody>
          <a:bodyPr/>
          <a:lstStyle/>
          <a:p>
            <a:fld id="{DD71D8EC-8E17-4CE6-99C2-C22488572868}" type="datetimeFigureOut">
              <a:rPr lang="en-US" dirty="0"/>
              <a:t>8/26/2026</a:t>
            </a:fld>
            <a:endParaRPr lang="en-US" dirty="0"/>
          </a:p>
        </p:txBody>
      </p:sp>
      <p:sp>
        <p:nvSpPr>
          <p:cNvPr id="3" name="Footer Placeholder 2">
            <a:extLst>
              <a:ext uri="{FF2B5EF4-FFF2-40B4-BE49-F238E27FC236}">
                <a16:creationId xmlns:a16="http://schemas.microsoft.com/office/drawing/2014/main" id="{6B0E4B02-DD32-C63F-6FEE-BC36E2EFD012}"/>
              </a:ext>
            </a:extLst>
          </p:cNvPr>
          <p:cNvSpPr>
            <a:spLocks noGrp="1"/>
          </p:cNvSpPr>
          <p:nvPr>
            <p:ph type="ftr" sz="quarter" idx="11"/>
          </p:nvPr>
        </p:nvSpPr>
        <p:spPr/>
        <p:txBody>
          <a:bodyPr/>
          <a:lstStyle/>
          <a:p>
            <a:r>
              <a:rPr lang="en-US" dirty="0"/>
              <a:t>
              </a:t>
            </a:r>
          </a:p>
        </p:txBody>
      </p:sp>
      <p:sp>
        <p:nvSpPr>
          <p:cNvPr id="4" name="Slide Number Placeholder 3">
            <a:extLst>
              <a:ext uri="{FF2B5EF4-FFF2-40B4-BE49-F238E27FC236}">
                <a16:creationId xmlns:a16="http://schemas.microsoft.com/office/drawing/2014/main" id="{CF25FA8B-18F7-7DDC-74E0-B1C7139E7B05}"/>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1398500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2D42A-8FC3-F6BE-4CF7-1490DE4FD462}"/>
              </a:ext>
            </a:extLst>
          </p:cNvPr>
          <p:cNvSpPr>
            <a:spLocks noGrp="1"/>
          </p:cNvSpPr>
          <p:nvPr>
            <p:ph type="title"/>
          </p:nvPr>
        </p:nvSpPr>
        <p:spPr>
          <a:xfrm>
            <a:off x="317395" y="766636"/>
            <a:ext cx="3951745" cy="1510628"/>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CAA2BAA-1CCB-696D-D506-5E1747080119}"/>
              </a:ext>
            </a:extLst>
          </p:cNvPr>
          <p:cNvSpPr>
            <a:spLocks noGrp="1"/>
          </p:cNvSpPr>
          <p:nvPr>
            <p:ph idx="1"/>
          </p:nvPr>
        </p:nvSpPr>
        <p:spPr>
          <a:xfrm>
            <a:off x="5105400" y="702452"/>
            <a:ext cx="6249988" cy="531734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10B3C3E7-B970-EF6C-A6D3-6CB81C948775}"/>
              </a:ext>
            </a:extLst>
          </p:cNvPr>
          <p:cNvSpPr>
            <a:spLocks noGrp="1"/>
          </p:cNvSpPr>
          <p:nvPr>
            <p:ph type="body" sz="half" idx="2"/>
          </p:nvPr>
        </p:nvSpPr>
        <p:spPr>
          <a:xfrm>
            <a:off x="323953" y="2277264"/>
            <a:ext cx="3752747" cy="37425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6F32464-D130-7DA0-050D-B444566B1A2F}"/>
              </a:ext>
            </a:extLst>
          </p:cNvPr>
          <p:cNvSpPr>
            <a:spLocks noGrp="1"/>
          </p:cNvSpPr>
          <p:nvPr>
            <p:ph type="dt" sz="half" idx="10"/>
          </p:nvPr>
        </p:nvSpPr>
        <p:spPr/>
        <p:txBody>
          <a:bodyPr/>
          <a:lstStyle/>
          <a:p>
            <a:fld id="{9A750ABA-DFFA-4B13-BB77-624D9164A38B}" type="datetimeFigureOut">
              <a:rPr lang="en-US" dirty="0"/>
              <a:t>8/26/2026</a:t>
            </a:fld>
            <a:endParaRPr lang="en-US" dirty="0"/>
          </a:p>
        </p:txBody>
      </p:sp>
      <p:sp>
        <p:nvSpPr>
          <p:cNvPr id="6" name="Footer Placeholder 5">
            <a:extLst>
              <a:ext uri="{FF2B5EF4-FFF2-40B4-BE49-F238E27FC236}">
                <a16:creationId xmlns:a16="http://schemas.microsoft.com/office/drawing/2014/main" id="{3FC2B3B4-209E-187A-6F86-2F2EAD9F7476}"/>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036A2A86-6CB1-F027-66AC-8EBFA9D0647A}"/>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3611730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68F49-A418-C21F-25DC-E4C2E1716387}"/>
              </a:ext>
            </a:extLst>
          </p:cNvPr>
          <p:cNvSpPr>
            <a:spLocks noGrp="1"/>
          </p:cNvSpPr>
          <p:nvPr>
            <p:ph type="title"/>
          </p:nvPr>
        </p:nvSpPr>
        <p:spPr>
          <a:xfrm>
            <a:off x="318972" y="765850"/>
            <a:ext cx="3995693" cy="1774778"/>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378CDE2-0C1B-D3BE-F399-98D983EF4534}"/>
              </a:ext>
            </a:extLst>
          </p:cNvPr>
          <p:cNvSpPr>
            <a:spLocks noGrp="1" noChangeAspect="1"/>
          </p:cNvSpPr>
          <p:nvPr>
            <p:ph type="pic" idx="1"/>
          </p:nvPr>
        </p:nvSpPr>
        <p:spPr>
          <a:xfrm>
            <a:off x="5105400" y="838200"/>
            <a:ext cx="6249988" cy="51815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38786322-CA2D-A634-C10E-4F22BCE48B7F}"/>
              </a:ext>
            </a:extLst>
          </p:cNvPr>
          <p:cNvSpPr>
            <a:spLocks noGrp="1"/>
          </p:cNvSpPr>
          <p:nvPr>
            <p:ph type="body" sz="half" idx="2"/>
          </p:nvPr>
        </p:nvSpPr>
        <p:spPr>
          <a:xfrm>
            <a:off x="340137" y="2552699"/>
            <a:ext cx="3736563" cy="3467099"/>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9DAD0DD6-F55F-4437-DEC5-FA6028509A2D}"/>
              </a:ext>
            </a:extLst>
          </p:cNvPr>
          <p:cNvSpPr>
            <a:spLocks noGrp="1"/>
          </p:cNvSpPr>
          <p:nvPr>
            <p:ph type="dt" sz="half" idx="10"/>
          </p:nvPr>
        </p:nvSpPr>
        <p:spPr>
          <a:xfrm>
            <a:off x="340137" y="63202"/>
            <a:ext cx="2743200" cy="318221"/>
          </a:xfrm>
        </p:spPr>
        <p:txBody>
          <a:bodyPr/>
          <a:lstStyle/>
          <a:p>
            <a:fld id="{3220A08F-2B1D-4498-A043-7C299B1C2561}" type="datetimeFigureOut">
              <a:rPr lang="en-US" dirty="0"/>
              <a:t>8/26/2026</a:t>
            </a:fld>
            <a:endParaRPr lang="en-US" dirty="0"/>
          </a:p>
        </p:txBody>
      </p:sp>
      <p:sp>
        <p:nvSpPr>
          <p:cNvPr id="6" name="Footer Placeholder 5">
            <a:extLst>
              <a:ext uri="{FF2B5EF4-FFF2-40B4-BE49-F238E27FC236}">
                <a16:creationId xmlns:a16="http://schemas.microsoft.com/office/drawing/2014/main" id="{595B46D7-EE7C-E399-6A6B-18237228F6BA}"/>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F211B808-3207-D755-3B0B-E1D8814B2FA1}"/>
              </a:ext>
            </a:extLst>
          </p:cNvPr>
          <p:cNvSpPr>
            <a:spLocks noGrp="1"/>
          </p:cNvSpPr>
          <p:nvPr>
            <p:ph type="sldNum" sz="quarter" idx="12"/>
          </p:nvPr>
        </p:nvSpPr>
        <p:spPr/>
        <p:txBody>
          <a:bodyPr/>
          <a:lstStyle/>
          <a:p>
            <a:fld id="{6E91CC32-6A6B-4E2E-BBA1-6864F305DA26}" type="slidenum">
              <a:rPr lang="en-US" dirty="0"/>
              <a:t>‹#›</a:t>
            </a:fld>
            <a:endParaRPr lang="en-US" dirty="0"/>
          </a:p>
        </p:txBody>
      </p:sp>
    </p:spTree>
    <p:extLst>
      <p:ext uri="{BB962C8B-B14F-4D97-AF65-F5344CB8AC3E}">
        <p14:creationId xmlns:p14="http://schemas.microsoft.com/office/powerpoint/2010/main" val="2907832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FF45E2-9197-4E34-029A-725ADAC0C752}"/>
              </a:ext>
            </a:extLst>
          </p:cNvPr>
          <p:cNvSpPr>
            <a:spLocks noGrp="1"/>
          </p:cNvSpPr>
          <p:nvPr>
            <p:ph type="title"/>
          </p:nvPr>
        </p:nvSpPr>
        <p:spPr>
          <a:xfrm>
            <a:off x="308387" y="620202"/>
            <a:ext cx="9956747" cy="143878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268CC19E-63FE-1D76-2550-01FD9A6D9A95}"/>
              </a:ext>
            </a:extLst>
          </p:cNvPr>
          <p:cNvSpPr>
            <a:spLocks noGrp="1"/>
          </p:cNvSpPr>
          <p:nvPr>
            <p:ph type="body" idx="1"/>
          </p:nvPr>
        </p:nvSpPr>
        <p:spPr>
          <a:xfrm>
            <a:off x="335467" y="2306781"/>
            <a:ext cx="9956747" cy="38701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BDFA067-55BA-33CD-E6F2-B24B2D5DE896}"/>
              </a:ext>
            </a:extLst>
          </p:cNvPr>
          <p:cNvSpPr>
            <a:spLocks noGrp="1"/>
          </p:cNvSpPr>
          <p:nvPr>
            <p:ph type="dt" sz="half" idx="2"/>
          </p:nvPr>
        </p:nvSpPr>
        <p:spPr>
          <a:xfrm>
            <a:off x="340137" y="63202"/>
            <a:ext cx="2743200" cy="318221"/>
          </a:xfrm>
          <a:prstGeom prst="rect">
            <a:avLst/>
          </a:prstGeom>
        </p:spPr>
        <p:txBody>
          <a:bodyPr vert="horz" lIns="91440" tIns="45720" rIns="91440" bIns="45720" rtlCol="0" anchor="ctr"/>
          <a:lstStyle>
            <a:lvl1pPr algn="l">
              <a:defRPr sz="800">
                <a:solidFill>
                  <a:schemeClr val="tx1"/>
                </a:solidFill>
              </a:defRPr>
            </a:lvl1pPr>
          </a:lstStyle>
          <a:p>
            <a:fld id="{567E9B64-DC09-41C8-9DE3-DA74AF8D2F97}" type="datetimeFigureOut">
              <a:rPr lang="en-US" dirty="0"/>
              <a:t>8/26/2026</a:t>
            </a:fld>
            <a:endParaRPr lang="en-US" dirty="0"/>
          </a:p>
        </p:txBody>
      </p:sp>
      <p:sp>
        <p:nvSpPr>
          <p:cNvPr id="5" name="Footer Placeholder 4">
            <a:extLst>
              <a:ext uri="{FF2B5EF4-FFF2-40B4-BE49-F238E27FC236}">
                <a16:creationId xmlns:a16="http://schemas.microsoft.com/office/drawing/2014/main" id="{C965EAE2-7EF5-FFAA-CD74-AA63C671197D}"/>
              </a:ext>
            </a:extLst>
          </p:cNvPr>
          <p:cNvSpPr>
            <a:spLocks noGrp="1"/>
          </p:cNvSpPr>
          <p:nvPr>
            <p:ph type="ftr" sz="quarter" idx="3"/>
          </p:nvPr>
        </p:nvSpPr>
        <p:spPr>
          <a:xfrm>
            <a:off x="7344016" y="6424761"/>
            <a:ext cx="4059936" cy="365125"/>
          </a:xfrm>
          <a:prstGeom prst="rect">
            <a:avLst/>
          </a:prstGeom>
        </p:spPr>
        <p:txBody>
          <a:bodyPr vert="horz" lIns="91440" tIns="45720" rIns="91440" bIns="45720" rtlCol="0" anchor="ctr"/>
          <a:lstStyle>
            <a:lvl1pPr algn="r">
              <a:defRPr sz="800" b="0" cap="all" spc="0" baseline="0">
                <a:solidFill>
                  <a:schemeClr val="tx1"/>
                </a:solidFill>
              </a:defRPr>
            </a:lvl1pPr>
          </a:lstStyle>
          <a:p>
            <a:r>
              <a:rPr lang="en-US" dirty="0"/>
              <a:t>
              </a:t>
            </a:r>
          </a:p>
        </p:txBody>
      </p:sp>
      <p:sp>
        <p:nvSpPr>
          <p:cNvPr id="6" name="Slide Number Placeholder 5">
            <a:extLst>
              <a:ext uri="{FF2B5EF4-FFF2-40B4-BE49-F238E27FC236}">
                <a16:creationId xmlns:a16="http://schemas.microsoft.com/office/drawing/2014/main" id="{D109DC1A-2539-3AE9-11EA-B87D22E62CDB}"/>
              </a:ext>
            </a:extLst>
          </p:cNvPr>
          <p:cNvSpPr>
            <a:spLocks noGrp="1"/>
          </p:cNvSpPr>
          <p:nvPr>
            <p:ph type="sldNum" sz="quarter" idx="4"/>
          </p:nvPr>
        </p:nvSpPr>
        <p:spPr>
          <a:xfrm>
            <a:off x="11403951" y="6425816"/>
            <a:ext cx="429768" cy="365125"/>
          </a:xfrm>
          <a:prstGeom prst="rect">
            <a:avLst/>
          </a:prstGeom>
        </p:spPr>
        <p:txBody>
          <a:bodyPr vert="horz" lIns="91440" tIns="45720" rIns="91440" bIns="45720" rtlCol="0" anchor="ctr"/>
          <a:lstStyle>
            <a:lvl1pPr algn="r">
              <a:defRPr sz="800">
                <a:solidFill>
                  <a:schemeClr val="tx1"/>
                </a:solidFill>
              </a:defRPr>
            </a:lvl1pPr>
          </a:lstStyle>
          <a:p>
            <a:fld id="{6E91CC32-6A6B-4E2E-BBA1-6864F305DA26}" type="slidenum">
              <a:rPr lang="en-US" dirty="0"/>
              <a:t>‹#›</a:t>
            </a:fld>
            <a:endParaRPr lang="en-US" dirty="0"/>
          </a:p>
        </p:txBody>
      </p:sp>
    </p:spTree>
    <p:extLst>
      <p:ext uri="{BB962C8B-B14F-4D97-AF65-F5344CB8AC3E}">
        <p14:creationId xmlns:p14="http://schemas.microsoft.com/office/powerpoint/2010/main" val="494798377"/>
      </p:ext>
    </p:extLst>
  </p:cSld>
  <p:clrMap bg1="dk1" tx1="lt1" bg2="dk2" tx2="lt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528">
          <p15:clr>
            <a:srgbClr val="F26B43"/>
          </p15:clr>
        </p15:guide>
        <p15:guide id="19" orient="horz" pos="2160">
          <p15:clr>
            <a:srgbClr val="F26B43"/>
          </p15:clr>
        </p15:guide>
        <p15:guide id="20"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Framing and Articulating Your </a:t>
            </a:r>
            <a:r>
              <a:rPr lang="en-US" dirty="0"/>
              <a:t>Experience to Advance Your Career</a:t>
            </a:r>
          </a:p>
        </p:txBody>
      </p:sp>
      <p:sp>
        <p:nvSpPr>
          <p:cNvPr id="3" name="Subtitle 2"/>
          <p:cNvSpPr>
            <a:spLocks noGrp="1"/>
          </p:cNvSpPr>
          <p:nvPr>
            <p:ph type="subTitle" idx="1"/>
          </p:nvPr>
        </p:nvSpPr>
        <p:spPr>
          <a:xfrm>
            <a:off x="967850" y="4480561"/>
            <a:ext cx="9789376" cy="1652723"/>
          </a:xfrm>
        </p:spPr>
        <p:txBody>
          <a:bodyPr vert="horz" lIns="91440" tIns="45720" rIns="91440" bIns="45720" rtlCol="0" anchor="t">
            <a:normAutofit/>
          </a:bodyPr>
          <a:lstStyle/>
          <a:p>
            <a:r>
              <a:rPr lang="en-US"/>
              <a:t>Taylor Lynch, Career Services </a:t>
            </a:r>
          </a:p>
          <a:p>
            <a:r>
              <a:rPr lang="en-US"/>
              <a:t>August 2026</a:t>
            </a:r>
            <a:endParaRPr lang="en-US" dirty="0"/>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a:extLst>
            <a:ext uri="{FF2B5EF4-FFF2-40B4-BE49-F238E27FC236}">
              <a16:creationId xmlns:a16="http://schemas.microsoft.com/office/drawing/2014/main" id="{257D196C-5146-30FE-9030-CF98FDE998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103D13-B776-D455-4D4D-8968E38E61A0}"/>
              </a:ext>
            </a:extLst>
          </p:cNvPr>
          <p:cNvSpPr>
            <a:spLocks noGrp="1"/>
          </p:cNvSpPr>
          <p:nvPr>
            <p:ph type="title"/>
          </p:nvPr>
        </p:nvSpPr>
        <p:spPr/>
        <p:txBody>
          <a:bodyPr/>
          <a:lstStyle/>
          <a:p>
            <a:r>
              <a:rPr lang="en-US"/>
              <a:t>Let's practice! </a:t>
            </a:r>
          </a:p>
        </p:txBody>
      </p:sp>
      <p:sp>
        <p:nvSpPr>
          <p:cNvPr id="3" name="Content Placeholder 2">
            <a:extLst>
              <a:ext uri="{FF2B5EF4-FFF2-40B4-BE49-F238E27FC236}">
                <a16:creationId xmlns:a16="http://schemas.microsoft.com/office/drawing/2014/main" id="{093CD524-D73B-D22F-8235-93D554B60965}"/>
              </a:ext>
            </a:extLst>
          </p:cNvPr>
          <p:cNvSpPr>
            <a:spLocks noGrp="1"/>
          </p:cNvSpPr>
          <p:nvPr>
            <p:ph type="body" idx="1"/>
          </p:nvPr>
        </p:nvSpPr>
        <p:spPr/>
        <p:txBody>
          <a:bodyPr vert="horz" lIns="91440" tIns="45720" rIns="91440" bIns="45720" rtlCol="0" anchor="t">
            <a:normAutofit/>
          </a:bodyPr>
          <a:lstStyle/>
          <a:p>
            <a:pPr marL="0" indent="0">
              <a:buNone/>
            </a:pPr>
            <a:endParaRPr lang="en-US" dirty="0"/>
          </a:p>
        </p:txBody>
      </p:sp>
      <p:sp>
        <p:nvSpPr>
          <p:cNvPr id="4" name="Date Placeholder 3">
            <a:extLst>
              <a:ext uri="{FF2B5EF4-FFF2-40B4-BE49-F238E27FC236}">
                <a16:creationId xmlns:a16="http://schemas.microsoft.com/office/drawing/2014/main" id="{159A6CB1-CD25-FCB1-EAFF-B294498AD7B5}"/>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27A039F1-34F7-CBC9-312B-A905EBC49C44}"/>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A71ED3F2-028F-532E-EB49-8CF22997EB64}"/>
              </a:ext>
            </a:extLst>
          </p:cNvPr>
          <p:cNvSpPr>
            <a:spLocks noGrp="1"/>
          </p:cNvSpPr>
          <p:nvPr>
            <p:ph type="sldNum" sz="quarter" idx="12"/>
          </p:nvPr>
        </p:nvSpPr>
        <p:spPr/>
        <p:txBody>
          <a:bodyPr/>
          <a:lstStyle/>
          <a:p>
            <a:fld id="{6E91CC32-6A6B-4E2E-BBA1-6864F305DA26}" type="slidenum">
              <a:rPr lang="en-US" dirty="0"/>
              <a:t>10</a:t>
            </a:fld>
            <a:endParaRPr lang="en-US" dirty="0"/>
          </a:p>
        </p:txBody>
      </p:sp>
    </p:spTree>
    <p:extLst>
      <p:ext uri="{BB962C8B-B14F-4D97-AF65-F5344CB8AC3E}">
        <p14:creationId xmlns:p14="http://schemas.microsoft.com/office/powerpoint/2010/main" val="1445188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7700"/>
        </a:solidFill>
        <a:effectLst/>
      </p:bgPr>
    </p:bg>
    <p:spTree>
      <p:nvGrpSpPr>
        <p:cNvPr id="1" name="">
          <a:extLst>
            <a:ext uri="{FF2B5EF4-FFF2-40B4-BE49-F238E27FC236}">
              <a16:creationId xmlns:a16="http://schemas.microsoft.com/office/drawing/2014/main" id="{C2C2FEF9-DCE6-F19E-89B8-23046744F5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117163-FEE6-1830-7BCC-3DF5DEFF529F}"/>
              </a:ext>
            </a:extLst>
          </p:cNvPr>
          <p:cNvSpPr>
            <a:spLocks noGrp="1"/>
          </p:cNvSpPr>
          <p:nvPr>
            <p:ph type="title"/>
          </p:nvPr>
        </p:nvSpPr>
        <p:spPr>
          <a:xfrm>
            <a:off x="322901" y="620202"/>
            <a:ext cx="10900175" cy="1438780"/>
          </a:xfrm>
        </p:spPr>
        <p:txBody>
          <a:bodyPr/>
          <a:lstStyle/>
          <a:p>
            <a:r>
              <a:rPr lang="en-US"/>
              <a:t>This can help your students, too!</a:t>
            </a:r>
          </a:p>
        </p:txBody>
      </p:sp>
      <p:sp>
        <p:nvSpPr>
          <p:cNvPr id="3" name="Content Placeholder 2">
            <a:extLst>
              <a:ext uri="{FF2B5EF4-FFF2-40B4-BE49-F238E27FC236}">
                <a16:creationId xmlns:a16="http://schemas.microsoft.com/office/drawing/2014/main" id="{AE95374B-5203-9D87-95B8-C63149CEC063}"/>
              </a:ext>
            </a:extLst>
          </p:cNvPr>
          <p:cNvSpPr>
            <a:spLocks noGrp="1"/>
          </p:cNvSpPr>
          <p:nvPr>
            <p:ph idx="1"/>
          </p:nvPr>
        </p:nvSpPr>
        <p:spPr/>
        <p:txBody>
          <a:bodyPr vert="horz" lIns="91440" tIns="45720" rIns="91440" bIns="45720" rtlCol="0" anchor="t">
            <a:normAutofit/>
          </a:bodyPr>
          <a:lstStyle/>
          <a:p>
            <a:r>
              <a:rPr lang="en-US"/>
              <a:t>Show them the importance of what they are learning in your classes or programs you run and help them to articulate what they've experienced and learned </a:t>
            </a:r>
          </a:p>
          <a:p>
            <a:r>
              <a:rPr lang="en-US" dirty="0"/>
              <a:t>You've probably helped them to build so many important skills, but they have to be able to articulate them to count </a:t>
            </a:r>
          </a:p>
          <a:p>
            <a:r>
              <a:rPr lang="en-US"/>
              <a:t>How can they connect what they've learned in your class or your program to what they want to do in the future? </a:t>
            </a:r>
            <a:endParaRPr lang="en-US" dirty="0"/>
          </a:p>
        </p:txBody>
      </p:sp>
      <p:sp>
        <p:nvSpPr>
          <p:cNvPr id="4" name="Date Placeholder 3">
            <a:extLst>
              <a:ext uri="{FF2B5EF4-FFF2-40B4-BE49-F238E27FC236}">
                <a16:creationId xmlns:a16="http://schemas.microsoft.com/office/drawing/2014/main" id="{65C0DFBE-1B89-9295-8142-7ADC93C55A0F}"/>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0D5D2488-E419-AB50-CF4C-8B5224422CE5}"/>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1ED848EF-31D9-D332-464F-9E8366A54B84}"/>
              </a:ext>
            </a:extLst>
          </p:cNvPr>
          <p:cNvSpPr>
            <a:spLocks noGrp="1"/>
          </p:cNvSpPr>
          <p:nvPr>
            <p:ph type="sldNum" sz="quarter" idx="12"/>
          </p:nvPr>
        </p:nvSpPr>
        <p:spPr/>
        <p:txBody>
          <a:bodyPr/>
          <a:lstStyle/>
          <a:p>
            <a:fld id="{6E91CC32-6A6B-4E2E-BBA1-6864F305DA26}" type="slidenum">
              <a:rPr lang="en-US" dirty="0"/>
              <a:t>11</a:t>
            </a:fld>
            <a:endParaRPr lang="en-US" dirty="0"/>
          </a:p>
        </p:txBody>
      </p:sp>
    </p:spTree>
    <p:extLst>
      <p:ext uri="{BB962C8B-B14F-4D97-AF65-F5344CB8AC3E}">
        <p14:creationId xmlns:p14="http://schemas.microsoft.com/office/powerpoint/2010/main" val="2176872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a:extLst>
            <a:ext uri="{FF2B5EF4-FFF2-40B4-BE49-F238E27FC236}">
              <a16:creationId xmlns:a16="http://schemas.microsoft.com/office/drawing/2014/main" id="{EAB480C4-4286-0A2E-ED5E-E42791B0FD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5ACA2-F8BF-B60D-6B6E-9CBA88867411}"/>
              </a:ext>
            </a:extLst>
          </p:cNvPr>
          <p:cNvSpPr>
            <a:spLocks noGrp="1"/>
          </p:cNvSpPr>
          <p:nvPr>
            <p:ph type="title"/>
          </p:nvPr>
        </p:nvSpPr>
        <p:spPr>
          <a:xfrm>
            <a:off x="322901" y="620202"/>
            <a:ext cx="11299318" cy="1438780"/>
          </a:xfrm>
        </p:spPr>
        <p:txBody>
          <a:bodyPr/>
          <a:lstStyle/>
          <a:p>
            <a:r>
              <a:rPr lang="en-US">
                <a:solidFill>
                  <a:schemeClr val="bg1"/>
                </a:solidFill>
              </a:rPr>
              <a:t>Show the importance of what you do</a:t>
            </a:r>
          </a:p>
        </p:txBody>
      </p:sp>
      <p:sp>
        <p:nvSpPr>
          <p:cNvPr id="3" name="Content Placeholder 2">
            <a:extLst>
              <a:ext uri="{FF2B5EF4-FFF2-40B4-BE49-F238E27FC236}">
                <a16:creationId xmlns:a16="http://schemas.microsoft.com/office/drawing/2014/main" id="{15A75123-DB11-3473-3C4B-6494E2FB6A0A}"/>
              </a:ext>
            </a:extLst>
          </p:cNvPr>
          <p:cNvSpPr>
            <a:spLocks noGrp="1"/>
          </p:cNvSpPr>
          <p:nvPr>
            <p:ph idx="1"/>
          </p:nvPr>
        </p:nvSpPr>
        <p:spPr>
          <a:xfrm>
            <a:off x="328210" y="2306781"/>
            <a:ext cx="11292061" cy="3870181"/>
          </a:xfrm>
        </p:spPr>
        <p:txBody>
          <a:bodyPr vert="horz" lIns="91440" tIns="45720" rIns="91440" bIns="45720" rtlCol="0" anchor="t">
            <a:normAutofit/>
          </a:bodyPr>
          <a:lstStyle/>
          <a:p>
            <a:pPr>
              <a:buFont typeface="Arial"/>
            </a:pPr>
            <a:r>
              <a:rPr lang="en-US">
                <a:solidFill>
                  <a:schemeClr val="bg1"/>
                </a:solidFill>
              </a:rPr>
              <a:t>Help students be able to share the impact that your teaching has had on them </a:t>
            </a:r>
          </a:p>
          <a:p>
            <a:pPr>
              <a:buFont typeface="Arial"/>
            </a:pPr>
            <a:r>
              <a:rPr lang="en-US">
                <a:solidFill>
                  <a:schemeClr val="bg1"/>
                </a:solidFill>
              </a:rPr>
              <a:t>If they can't articulate what they've learned, they can't share it and then the impact only goes so far </a:t>
            </a:r>
          </a:p>
          <a:p>
            <a:pPr>
              <a:buFont typeface="Arial"/>
            </a:pPr>
            <a:r>
              <a:rPr lang="en-US">
                <a:solidFill>
                  <a:schemeClr val="bg1"/>
                </a:solidFill>
              </a:rPr>
              <a:t>In conversations of ROI, this helps to showcase our programs' value </a:t>
            </a:r>
          </a:p>
          <a:p>
            <a:pPr lvl="1">
              <a:buFont typeface="Courier New"/>
              <a:buChar char="o"/>
            </a:pPr>
            <a:r>
              <a:rPr lang="en-US" dirty="0">
                <a:solidFill>
                  <a:schemeClr val="bg1"/>
                </a:solidFill>
              </a:rPr>
              <a:t>If a student can say "My major classes through the English department helped me to build my communication, critical thinking, and teamwork skills by doing the following: XYZ" and showing how they built these skills, that is much more </a:t>
            </a:r>
            <a:r>
              <a:rPr lang="en-US" dirty="0" err="1">
                <a:solidFill>
                  <a:schemeClr val="bg1"/>
                </a:solidFill>
              </a:rPr>
              <a:t>powe</a:t>
            </a:r>
            <a:r>
              <a:rPr lang="en-US" dirty="0">
                <a:solidFill>
                  <a:schemeClr val="bg1"/>
                </a:solidFill>
              </a:rPr>
              <a:t>rful than them just saying they like their major or their classes / programs they are a part of </a:t>
            </a:r>
          </a:p>
        </p:txBody>
      </p:sp>
      <p:sp>
        <p:nvSpPr>
          <p:cNvPr id="4" name="Date Placeholder 3">
            <a:extLst>
              <a:ext uri="{FF2B5EF4-FFF2-40B4-BE49-F238E27FC236}">
                <a16:creationId xmlns:a16="http://schemas.microsoft.com/office/drawing/2014/main" id="{17601BFB-B84B-45BD-2650-9C7EB2EC0BFC}"/>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4309B11E-DDDC-CC43-70AB-7C208398F69C}"/>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CC824282-464D-856A-923B-D39D11495035}"/>
              </a:ext>
            </a:extLst>
          </p:cNvPr>
          <p:cNvSpPr>
            <a:spLocks noGrp="1"/>
          </p:cNvSpPr>
          <p:nvPr>
            <p:ph type="sldNum" sz="quarter" idx="12"/>
          </p:nvPr>
        </p:nvSpPr>
        <p:spPr/>
        <p:txBody>
          <a:bodyPr/>
          <a:lstStyle/>
          <a:p>
            <a:fld id="{6E91CC32-6A6B-4E2E-BBA1-6864F305DA26}" type="slidenum">
              <a:rPr lang="en-US" dirty="0"/>
              <a:t>12</a:t>
            </a:fld>
            <a:endParaRPr lang="en-US" dirty="0"/>
          </a:p>
        </p:txBody>
      </p:sp>
    </p:spTree>
    <p:extLst>
      <p:ext uri="{BB962C8B-B14F-4D97-AF65-F5344CB8AC3E}">
        <p14:creationId xmlns:p14="http://schemas.microsoft.com/office/powerpoint/2010/main" val="93471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a:extLst>
            <a:ext uri="{FF2B5EF4-FFF2-40B4-BE49-F238E27FC236}">
              <a16:creationId xmlns:a16="http://schemas.microsoft.com/office/drawing/2014/main" id="{2B3BF70C-9E88-E1B4-CE77-9EC92E3AF0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8BCA30-2AE8-520E-793C-87047C58421C}"/>
              </a:ext>
            </a:extLst>
          </p:cNvPr>
          <p:cNvSpPr>
            <a:spLocks noGrp="1"/>
          </p:cNvSpPr>
          <p:nvPr>
            <p:ph type="title"/>
          </p:nvPr>
        </p:nvSpPr>
        <p:spPr/>
        <p:txBody>
          <a:bodyPr/>
          <a:lstStyle/>
          <a:p>
            <a:r>
              <a:rPr lang="en-US">
                <a:solidFill>
                  <a:schemeClr val="bg1"/>
                </a:solidFill>
              </a:rPr>
              <a:t>Let's practice again! </a:t>
            </a:r>
          </a:p>
        </p:txBody>
      </p:sp>
      <p:sp>
        <p:nvSpPr>
          <p:cNvPr id="3" name="Content Placeholder 2">
            <a:extLst>
              <a:ext uri="{FF2B5EF4-FFF2-40B4-BE49-F238E27FC236}">
                <a16:creationId xmlns:a16="http://schemas.microsoft.com/office/drawing/2014/main" id="{02AC92B9-0E23-9479-2A8B-0F787F129411}"/>
              </a:ext>
            </a:extLst>
          </p:cNvPr>
          <p:cNvSpPr>
            <a:spLocks noGrp="1"/>
          </p:cNvSpPr>
          <p:nvPr>
            <p:ph type="body" idx="1"/>
          </p:nvPr>
        </p:nvSpPr>
        <p:spPr/>
        <p:txBody>
          <a:bodyPr vert="horz" lIns="91440" tIns="45720" rIns="91440" bIns="45720" rtlCol="0" anchor="t">
            <a:normAutofit/>
          </a:bodyPr>
          <a:lstStyle/>
          <a:p>
            <a:pPr marL="0" indent="0">
              <a:buNone/>
            </a:pPr>
            <a:endParaRPr lang="en-US" dirty="0"/>
          </a:p>
        </p:txBody>
      </p:sp>
      <p:sp>
        <p:nvSpPr>
          <p:cNvPr id="4" name="Date Placeholder 3">
            <a:extLst>
              <a:ext uri="{FF2B5EF4-FFF2-40B4-BE49-F238E27FC236}">
                <a16:creationId xmlns:a16="http://schemas.microsoft.com/office/drawing/2014/main" id="{C467A7BE-EAE0-F1C0-59A5-B2703573B5CC}"/>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72D6E309-4535-7FE5-6F44-134A178DCC61}"/>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5D2F8C86-2EA3-70B5-D73A-44A3A3095278}"/>
              </a:ext>
            </a:extLst>
          </p:cNvPr>
          <p:cNvSpPr>
            <a:spLocks noGrp="1"/>
          </p:cNvSpPr>
          <p:nvPr>
            <p:ph type="sldNum" sz="quarter" idx="12"/>
          </p:nvPr>
        </p:nvSpPr>
        <p:spPr/>
        <p:txBody>
          <a:bodyPr/>
          <a:lstStyle/>
          <a:p>
            <a:fld id="{6E91CC32-6A6B-4E2E-BBA1-6864F305DA26}" type="slidenum">
              <a:rPr lang="en-US" dirty="0"/>
              <a:t>13</a:t>
            </a:fld>
            <a:endParaRPr lang="en-US" dirty="0"/>
          </a:p>
        </p:txBody>
      </p:sp>
      <p:pic>
        <p:nvPicPr>
          <p:cNvPr id="8" name="Picture 7" descr="A qr code with black squares&#10;&#10;AI-generated content may be incorrect.">
            <a:extLst>
              <a:ext uri="{FF2B5EF4-FFF2-40B4-BE49-F238E27FC236}">
                <a16:creationId xmlns:a16="http://schemas.microsoft.com/office/drawing/2014/main" id="{3AD6A113-82BD-2569-9BA9-33C43D12C65B}"/>
              </a:ext>
            </a:extLst>
          </p:cNvPr>
          <p:cNvPicPr>
            <a:picLocks noChangeAspect="1"/>
          </p:cNvPicPr>
          <p:nvPr/>
        </p:nvPicPr>
        <p:blipFill>
          <a:blip r:embed="rId3"/>
          <a:stretch>
            <a:fillRect/>
          </a:stretch>
        </p:blipFill>
        <p:spPr>
          <a:xfrm>
            <a:off x="8201350" y="1347994"/>
            <a:ext cx="2344616" cy="2344616"/>
          </a:xfrm>
          <a:prstGeom prst="rect">
            <a:avLst/>
          </a:prstGeom>
        </p:spPr>
      </p:pic>
    </p:spTree>
    <p:extLst>
      <p:ext uri="{BB962C8B-B14F-4D97-AF65-F5344CB8AC3E}">
        <p14:creationId xmlns:p14="http://schemas.microsoft.com/office/powerpoint/2010/main" val="61410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a:extLst>
            <a:ext uri="{FF2B5EF4-FFF2-40B4-BE49-F238E27FC236}">
              <a16:creationId xmlns:a16="http://schemas.microsoft.com/office/drawing/2014/main" id="{8625052F-10E7-CA50-90A9-7C5DCA43D8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BEEA7D-11C6-2F34-038C-0E4965492B1D}"/>
              </a:ext>
            </a:extLst>
          </p:cNvPr>
          <p:cNvSpPr>
            <a:spLocks noGrp="1"/>
          </p:cNvSpPr>
          <p:nvPr>
            <p:ph type="title"/>
          </p:nvPr>
        </p:nvSpPr>
        <p:spPr>
          <a:xfrm>
            <a:off x="322901" y="620202"/>
            <a:ext cx="11299318" cy="2164494"/>
          </a:xfrm>
        </p:spPr>
        <p:txBody>
          <a:bodyPr/>
          <a:lstStyle/>
          <a:p>
            <a:r>
              <a:rPr lang="en-US">
                <a:solidFill>
                  <a:schemeClr val="bg1"/>
                </a:solidFill>
              </a:rPr>
              <a:t>Want to learn more? </a:t>
            </a:r>
            <a:br>
              <a:rPr lang="en-US" dirty="0">
                <a:solidFill>
                  <a:schemeClr val="bg1"/>
                </a:solidFill>
              </a:rPr>
            </a:br>
            <a:r>
              <a:rPr lang="en-US">
                <a:solidFill>
                  <a:schemeClr val="bg1"/>
                </a:solidFill>
              </a:rPr>
              <a:t>Career Champions program coming soon</a:t>
            </a:r>
          </a:p>
        </p:txBody>
      </p:sp>
      <p:sp>
        <p:nvSpPr>
          <p:cNvPr id="3" name="Content Placeholder 2">
            <a:extLst>
              <a:ext uri="{FF2B5EF4-FFF2-40B4-BE49-F238E27FC236}">
                <a16:creationId xmlns:a16="http://schemas.microsoft.com/office/drawing/2014/main" id="{C4F1FA5A-EFAC-3159-A4FA-0E982117081B}"/>
              </a:ext>
            </a:extLst>
          </p:cNvPr>
          <p:cNvSpPr>
            <a:spLocks noGrp="1"/>
          </p:cNvSpPr>
          <p:nvPr>
            <p:ph idx="1"/>
          </p:nvPr>
        </p:nvSpPr>
        <p:spPr>
          <a:xfrm>
            <a:off x="328210" y="3206666"/>
            <a:ext cx="11299318" cy="2970296"/>
          </a:xfrm>
        </p:spPr>
        <p:txBody>
          <a:bodyPr vert="horz" lIns="91440" tIns="45720" rIns="91440" bIns="45720" rtlCol="0" anchor="t">
            <a:normAutofit/>
          </a:bodyPr>
          <a:lstStyle/>
          <a:p>
            <a:r>
              <a:rPr lang="en-US">
                <a:solidFill>
                  <a:schemeClr val="bg1"/>
                </a:solidFill>
              </a:rPr>
              <a:t>Piloting a Career Champions program this fall </a:t>
            </a:r>
          </a:p>
          <a:p>
            <a:r>
              <a:rPr lang="en-US">
                <a:solidFill>
                  <a:schemeClr val="bg1"/>
                </a:solidFill>
              </a:rPr>
              <a:t>Cohort meeting once a month throughout the semester to discuss best practices for integrating career readiness into your curriculum and supporting your students with their career development </a:t>
            </a:r>
          </a:p>
          <a:p>
            <a:r>
              <a:rPr lang="en-US">
                <a:solidFill>
                  <a:schemeClr val="bg1"/>
                </a:solidFill>
              </a:rPr>
              <a:t>$500 stipend for participating</a:t>
            </a:r>
          </a:p>
          <a:p>
            <a:r>
              <a:rPr lang="en-US">
                <a:solidFill>
                  <a:schemeClr val="bg1"/>
                </a:solidFill>
              </a:rPr>
              <a:t>If you are interested in participating in a future semester, please reach out and we will share more information on how to apply </a:t>
            </a:r>
          </a:p>
        </p:txBody>
      </p:sp>
      <p:sp>
        <p:nvSpPr>
          <p:cNvPr id="4" name="Date Placeholder 3">
            <a:extLst>
              <a:ext uri="{FF2B5EF4-FFF2-40B4-BE49-F238E27FC236}">
                <a16:creationId xmlns:a16="http://schemas.microsoft.com/office/drawing/2014/main" id="{E8AC9193-10D1-2989-31A2-69F249865B2A}"/>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45918A3A-E6D1-1356-90CD-2CB4D384489E}"/>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0B444614-9E0E-F8B3-F651-0D76E41ECB68}"/>
              </a:ext>
            </a:extLst>
          </p:cNvPr>
          <p:cNvSpPr>
            <a:spLocks noGrp="1"/>
          </p:cNvSpPr>
          <p:nvPr>
            <p:ph type="sldNum" sz="quarter" idx="12"/>
          </p:nvPr>
        </p:nvSpPr>
        <p:spPr/>
        <p:txBody>
          <a:bodyPr/>
          <a:lstStyle/>
          <a:p>
            <a:fld id="{6E91CC32-6A6B-4E2E-BBA1-6864F305DA26}" type="slidenum">
              <a:rPr lang="en-US" dirty="0"/>
              <a:t>14</a:t>
            </a:fld>
            <a:endParaRPr lang="en-US" dirty="0"/>
          </a:p>
        </p:txBody>
      </p:sp>
    </p:spTree>
    <p:extLst>
      <p:ext uri="{BB962C8B-B14F-4D97-AF65-F5344CB8AC3E}">
        <p14:creationId xmlns:p14="http://schemas.microsoft.com/office/powerpoint/2010/main" val="1406956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A0D026AB-5062-78A2-8992-ED3709497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A86A2E-F08D-D28F-CE88-5B31C58B2D1F}"/>
              </a:ext>
            </a:extLst>
          </p:cNvPr>
          <p:cNvSpPr>
            <a:spLocks noGrp="1"/>
          </p:cNvSpPr>
          <p:nvPr>
            <p:ph type="title"/>
          </p:nvPr>
        </p:nvSpPr>
        <p:spPr>
          <a:xfrm>
            <a:off x="322901" y="620202"/>
            <a:ext cx="11299318" cy="1438780"/>
          </a:xfrm>
        </p:spPr>
        <p:txBody>
          <a:bodyPr/>
          <a:lstStyle/>
          <a:p>
            <a:r>
              <a:rPr lang="en-US" dirty="0"/>
              <a:t>Keep in touch!</a:t>
            </a:r>
          </a:p>
        </p:txBody>
      </p:sp>
      <p:sp>
        <p:nvSpPr>
          <p:cNvPr id="3" name="Content Placeholder 2">
            <a:extLst>
              <a:ext uri="{FF2B5EF4-FFF2-40B4-BE49-F238E27FC236}">
                <a16:creationId xmlns:a16="http://schemas.microsoft.com/office/drawing/2014/main" id="{65F6CFCF-CD80-D8E5-A977-2FCDA3538672}"/>
              </a:ext>
            </a:extLst>
          </p:cNvPr>
          <p:cNvSpPr>
            <a:spLocks noGrp="1"/>
          </p:cNvSpPr>
          <p:nvPr>
            <p:ph idx="1"/>
          </p:nvPr>
        </p:nvSpPr>
        <p:spPr>
          <a:xfrm>
            <a:off x="328210" y="2306781"/>
            <a:ext cx="11292061" cy="3870181"/>
          </a:xfrm>
        </p:spPr>
        <p:txBody>
          <a:bodyPr vert="horz" lIns="91440" tIns="45720" rIns="91440" bIns="45720" rtlCol="0" anchor="t">
            <a:normAutofit/>
          </a:bodyPr>
          <a:lstStyle/>
          <a:p>
            <a:pPr marL="0" indent="0">
              <a:buNone/>
            </a:pPr>
            <a:r>
              <a:rPr lang="en-US" dirty="0"/>
              <a:t>Taylor Lynch '17 </a:t>
            </a:r>
            <a:br>
              <a:rPr lang="en-US" dirty="0"/>
            </a:br>
            <a:r>
              <a:rPr lang="en-US" dirty="0"/>
              <a:t>Associate Director of Career Services </a:t>
            </a:r>
            <a:br>
              <a:rPr lang="en-US" dirty="0"/>
            </a:br>
            <a:r>
              <a:rPr lang="en-US"/>
              <a:t>taylor.lynch@cortland.edu </a:t>
            </a:r>
            <a:br>
              <a:rPr lang="en-US" dirty="0"/>
            </a:br>
            <a:r>
              <a:rPr lang="en-US"/>
              <a:t>607-753-4715</a:t>
            </a:r>
            <a:endParaRPr lang="en-US" dirty="0"/>
          </a:p>
        </p:txBody>
      </p:sp>
      <p:sp>
        <p:nvSpPr>
          <p:cNvPr id="4" name="Date Placeholder 3">
            <a:extLst>
              <a:ext uri="{FF2B5EF4-FFF2-40B4-BE49-F238E27FC236}">
                <a16:creationId xmlns:a16="http://schemas.microsoft.com/office/drawing/2014/main" id="{2A9B6190-3343-82B5-C677-5476285DB010}"/>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B8E4C6C9-EDB1-D5F6-EC27-17686BD6B2C6}"/>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73924DCF-7ECA-785A-DFA0-C211F3E19C57}"/>
              </a:ext>
            </a:extLst>
          </p:cNvPr>
          <p:cNvSpPr>
            <a:spLocks noGrp="1"/>
          </p:cNvSpPr>
          <p:nvPr>
            <p:ph type="sldNum" sz="quarter" idx="12"/>
          </p:nvPr>
        </p:nvSpPr>
        <p:spPr/>
        <p:txBody>
          <a:bodyPr/>
          <a:lstStyle/>
          <a:p>
            <a:fld id="{6E91CC32-6A6B-4E2E-BBA1-6864F305DA26}" type="slidenum">
              <a:rPr lang="en-US" dirty="0"/>
              <a:t>15</a:t>
            </a:fld>
            <a:endParaRPr lang="en-US" dirty="0"/>
          </a:p>
        </p:txBody>
      </p:sp>
    </p:spTree>
    <p:extLst>
      <p:ext uri="{BB962C8B-B14F-4D97-AF65-F5344CB8AC3E}">
        <p14:creationId xmlns:p14="http://schemas.microsoft.com/office/powerpoint/2010/main" val="1828220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7700"/>
        </a:solidFill>
        <a:effectLst/>
      </p:bgPr>
    </p:bg>
    <p:spTree>
      <p:nvGrpSpPr>
        <p:cNvPr id="1" name="">
          <a:extLst>
            <a:ext uri="{FF2B5EF4-FFF2-40B4-BE49-F238E27FC236}">
              <a16:creationId xmlns:a16="http://schemas.microsoft.com/office/drawing/2014/main" id="{53C666F9-053F-E2A4-B618-115B54BD2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84E1CC-2114-D196-1E3A-02639461E796}"/>
              </a:ext>
            </a:extLst>
          </p:cNvPr>
          <p:cNvSpPr>
            <a:spLocks noGrp="1"/>
          </p:cNvSpPr>
          <p:nvPr>
            <p:ph type="title"/>
          </p:nvPr>
        </p:nvSpPr>
        <p:spPr>
          <a:xfrm>
            <a:off x="340138" y="2243708"/>
            <a:ext cx="11282630" cy="3776091"/>
          </a:xfrm>
        </p:spPr>
        <p:txBody>
          <a:bodyPr/>
          <a:lstStyle/>
          <a:p>
            <a:r>
              <a:rPr lang="en-US"/>
              <a:t>Introductions</a:t>
            </a:r>
          </a:p>
        </p:txBody>
      </p:sp>
      <p:sp>
        <p:nvSpPr>
          <p:cNvPr id="3" name="Content Placeholder 2">
            <a:extLst>
              <a:ext uri="{FF2B5EF4-FFF2-40B4-BE49-F238E27FC236}">
                <a16:creationId xmlns:a16="http://schemas.microsoft.com/office/drawing/2014/main" id="{78E39855-1052-CC1C-6077-0C5F50C34902}"/>
              </a:ext>
            </a:extLst>
          </p:cNvPr>
          <p:cNvSpPr>
            <a:spLocks noGrp="1"/>
          </p:cNvSpPr>
          <p:nvPr>
            <p:ph type="body" idx="1"/>
          </p:nvPr>
        </p:nvSpPr>
        <p:spPr>
          <a:xfrm>
            <a:off x="340137" y="838201"/>
            <a:ext cx="11282631" cy="1405508"/>
          </a:xfrm>
        </p:spPr>
        <p:txBody>
          <a:bodyPr/>
          <a:lstStyle/>
          <a:p>
            <a:endParaRPr lang="en-US"/>
          </a:p>
        </p:txBody>
      </p:sp>
      <p:sp>
        <p:nvSpPr>
          <p:cNvPr id="4" name="Date Placeholder 3">
            <a:extLst>
              <a:ext uri="{FF2B5EF4-FFF2-40B4-BE49-F238E27FC236}">
                <a16:creationId xmlns:a16="http://schemas.microsoft.com/office/drawing/2014/main" id="{310E2577-3A2E-59F1-860E-503EDFC6F126}"/>
              </a:ext>
            </a:extLst>
          </p:cNvPr>
          <p:cNvSpPr>
            <a:spLocks noGrp="1"/>
          </p:cNvSpPr>
          <p:nvPr>
            <p:ph type="dt" sz="half" idx="10"/>
          </p:nvPr>
        </p:nvSpPr>
        <p:spPr/>
        <p:txBody>
          <a:bodyPr/>
          <a:lstStyle/>
          <a:p>
            <a:fld id="{FB8D17C5-7E84-434E-A852-CE042E32FFE1}" type="datetime1">
              <a:t>8/26/2026</a:t>
            </a:fld>
            <a:endParaRPr lang="en-US" dirty="0"/>
          </a:p>
        </p:txBody>
      </p:sp>
      <p:sp>
        <p:nvSpPr>
          <p:cNvPr id="5" name="Footer Placeholder 4">
            <a:extLst>
              <a:ext uri="{FF2B5EF4-FFF2-40B4-BE49-F238E27FC236}">
                <a16:creationId xmlns:a16="http://schemas.microsoft.com/office/drawing/2014/main" id="{9A54DC54-D10E-EBF9-C1C2-8ADCC7A28F7F}"/>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624B9860-5040-5859-33FB-791F4D642B9E}"/>
              </a:ext>
            </a:extLst>
          </p:cNvPr>
          <p:cNvSpPr>
            <a:spLocks noGrp="1"/>
          </p:cNvSpPr>
          <p:nvPr>
            <p:ph type="sldNum" sz="quarter" idx="12"/>
          </p:nvPr>
        </p:nvSpPr>
        <p:spPr/>
        <p:txBody>
          <a:bodyPr/>
          <a:lstStyle/>
          <a:p>
            <a:fld id="{6E91CC32-6A6B-4E2E-BBA1-6864F305DA26}" type="slidenum">
              <a:rPr lang="en-US" dirty="0"/>
              <a:t>2</a:t>
            </a:fld>
            <a:endParaRPr lang="en-US" dirty="0"/>
          </a:p>
        </p:txBody>
      </p:sp>
    </p:spTree>
    <p:extLst>
      <p:ext uri="{BB962C8B-B14F-4D97-AF65-F5344CB8AC3E}">
        <p14:creationId xmlns:p14="http://schemas.microsoft.com/office/powerpoint/2010/main" val="2863724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a:extLst>
            <a:ext uri="{FF2B5EF4-FFF2-40B4-BE49-F238E27FC236}">
              <a16:creationId xmlns:a16="http://schemas.microsoft.com/office/drawing/2014/main" id="{37A907C8-B8C2-BFDE-C55C-1FE1802BD2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736AA1-EFEF-F64D-362E-D5949FCC9920}"/>
              </a:ext>
            </a:extLst>
          </p:cNvPr>
          <p:cNvSpPr>
            <a:spLocks noGrp="1"/>
          </p:cNvSpPr>
          <p:nvPr>
            <p:ph type="title"/>
          </p:nvPr>
        </p:nvSpPr>
        <p:spPr>
          <a:xfrm>
            <a:off x="322901" y="620202"/>
            <a:ext cx="10878404" cy="1438780"/>
          </a:xfrm>
        </p:spPr>
        <p:txBody>
          <a:bodyPr/>
          <a:lstStyle/>
          <a:p>
            <a:r>
              <a:rPr lang="en-US">
                <a:solidFill>
                  <a:schemeClr val="bg1"/>
                </a:solidFill>
              </a:rPr>
              <a:t>Background </a:t>
            </a:r>
          </a:p>
        </p:txBody>
      </p:sp>
      <p:sp>
        <p:nvSpPr>
          <p:cNvPr id="3" name="Content Placeholder 2">
            <a:extLst>
              <a:ext uri="{FF2B5EF4-FFF2-40B4-BE49-F238E27FC236}">
                <a16:creationId xmlns:a16="http://schemas.microsoft.com/office/drawing/2014/main" id="{DC0B1F0F-79BE-CEF8-C9EF-F107F1FA6748}"/>
              </a:ext>
            </a:extLst>
          </p:cNvPr>
          <p:cNvSpPr>
            <a:spLocks noGrp="1"/>
          </p:cNvSpPr>
          <p:nvPr>
            <p:ph idx="1"/>
          </p:nvPr>
        </p:nvSpPr>
        <p:spPr>
          <a:xfrm>
            <a:off x="328210" y="2306781"/>
            <a:ext cx="10871147" cy="3870181"/>
          </a:xfrm>
        </p:spPr>
        <p:txBody>
          <a:bodyPr vert="horz" lIns="91440" tIns="45720" rIns="91440" bIns="45720" rtlCol="0" anchor="t">
            <a:normAutofit/>
          </a:bodyPr>
          <a:lstStyle/>
          <a:p>
            <a:r>
              <a:rPr lang="en-US" dirty="0">
                <a:solidFill>
                  <a:schemeClr val="bg1"/>
                </a:solidFill>
              </a:rPr>
              <a:t>Graduated from Cortland in 2017 with </a:t>
            </a:r>
            <a:r>
              <a:rPr lang="en-US">
                <a:solidFill>
                  <a:schemeClr val="bg1"/>
                </a:solidFill>
              </a:rPr>
              <a:t>B.A. in Communication Studies</a:t>
            </a:r>
            <a:endParaRPr lang="en-US" dirty="0">
              <a:solidFill>
                <a:schemeClr val="bg1"/>
              </a:solidFill>
            </a:endParaRPr>
          </a:p>
          <a:p>
            <a:r>
              <a:rPr lang="en-US">
                <a:solidFill>
                  <a:schemeClr val="bg1"/>
                </a:solidFill>
              </a:rPr>
              <a:t>Assistant Director of Alumni Engagement from Oct. 2017 to June 2022 </a:t>
            </a:r>
            <a:endParaRPr lang="en-US" dirty="0">
              <a:solidFill>
                <a:schemeClr val="bg1"/>
              </a:solidFill>
            </a:endParaRPr>
          </a:p>
          <a:p>
            <a:r>
              <a:rPr lang="en-US">
                <a:solidFill>
                  <a:schemeClr val="bg1"/>
                </a:solidFill>
              </a:rPr>
              <a:t>Internship and Student Employment Coordinator in Career Services from June 2022 to July 2025</a:t>
            </a:r>
            <a:endParaRPr lang="en-US" dirty="0">
              <a:solidFill>
                <a:schemeClr val="bg1"/>
              </a:solidFill>
            </a:endParaRPr>
          </a:p>
          <a:p>
            <a:r>
              <a:rPr lang="en-US">
                <a:solidFill>
                  <a:schemeClr val="bg1"/>
                </a:solidFill>
                <a:cs typeface="Arial"/>
              </a:rPr>
              <a:t>Associate Director of Career Services from January 2025 to present </a:t>
            </a:r>
          </a:p>
        </p:txBody>
      </p:sp>
      <p:sp>
        <p:nvSpPr>
          <p:cNvPr id="4" name="Date Placeholder 3">
            <a:extLst>
              <a:ext uri="{FF2B5EF4-FFF2-40B4-BE49-F238E27FC236}">
                <a16:creationId xmlns:a16="http://schemas.microsoft.com/office/drawing/2014/main" id="{2B295F22-C76D-DF48-E595-8D38E5DEDE17}"/>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E31ABA2A-358B-6066-19E2-84D095EBA0C7}"/>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E4731CE3-9B0F-B13C-D876-F93AC8886552}"/>
              </a:ext>
            </a:extLst>
          </p:cNvPr>
          <p:cNvSpPr>
            <a:spLocks noGrp="1"/>
          </p:cNvSpPr>
          <p:nvPr>
            <p:ph type="sldNum" sz="quarter" idx="12"/>
          </p:nvPr>
        </p:nvSpPr>
        <p:spPr/>
        <p:txBody>
          <a:bodyPr/>
          <a:lstStyle/>
          <a:p>
            <a:fld id="{6E91CC32-6A6B-4E2E-BBA1-6864F305DA26}" type="slidenum">
              <a:rPr lang="en-US" dirty="0"/>
              <a:t>3</a:t>
            </a:fld>
            <a:endParaRPr lang="en-US" dirty="0"/>
          </a:p>
        </p:txBody>
      </p:sp>
    </p:spTree>
    <p:extLst>
      <p:ext uri="{BB962C8B-B14F-4D97-AF65-F5344CB8AC3E}">
        <p14:creationId xmlns:p14="http://schemas.microsoft.com/office/powerpoint/2010/main" val="3464428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BB6A1-89D3-8844-C050-9007F94F2CFF}"/>
              </a:ext>
            </a:extLst>
          </p:cNvPr>
          <p:cNvSpPr>
            <a:spLocks noGrp="1"/>
          </p:cNvSpPr>
          <p:nvPr>
            <p:ph type="title"/>
          </p:nvPr>
        </p:nvSpPr>
        <p:spPr>
          <a:xfrm>
            <a:off x="340138" y="2243708"/>
            <a:ext cx="11282630" cy="3776091"/>
          </a:xfrm>
        </p:spPr>
        <p:txBody>
          <a:bodyPr/>
          <a:lstStyle/>
          <a:p>
            <a:r>
              <a:rPr lang="en-US">
                <a:solidFill>
                  <a:schemeClr val="bg1"/>
                </a:solidFill>
              </a:rPr>
              <a:t>Why is framing and articulating your </a:t>
            </a:r>
            <a:r>
              <a:rPr lang="en-US" dirty="0">
                <a:solidFill>
                  <a:schemeClr val="bg1"/>
                </a:solidFill>
              </a:rPr>
              <a:t>experience important?</a:t>
            </a:r>
          </a:p>
        </p:txBody>
      </p:sp>
      <p:sp>
        <p:nvSpPr>
          <p:cNvPr id="3" name="Content Placeholder 2">
            <a:extLst>
              <a:ext uri="{FF2B5EF4-FFF2-40B4-BE49-F238E27FC236}">
                <a16:creationId xmlns:a16="http://schemas.microsoft.com/office/drawing/2014/main" id="{9124BEDA-D948-17AE-E62D-A161AF34916D}"/>
              </a:ext>
            </a:extLst>
          </p:cNvPr>
          <p:cNvSpPr>
            <a:spLocks noGrp="1"/>
          </p:cNvSpPr>
          <p:nvPr>
            <p:ph type="body" idx="1"/>
          </p:nvPr>
        </p:nvSpPr>
        <p:spPr>
          <a:xfrm>
            <a:off x="340137" y="838201"/>
            <a:ext cx="11282631" cy="1405508"/>
          </a:xfrm>
        </p:spPr>
        <p:txBody>
          <a:bodyPr/>
          <a:lstStyle/>
          <a:p>
            <a:endParaRPr lang="en-US"/>
          </a:p>
        </p:txBody>
      </p:sp>
      <p:sp>
        <p:nvSpPr>
          <p:cNvPr id="4" name="Date Placeholder 3">
            <a:extLst>
              <a:ext uri="{FF2B5EF4-FFF2-40B4-BE49-F238E27FC236}">
                <a16:creationId xmlns:a16="http://schemas.microsoft.com/office/drawing/2014/main" id="{F7E7FDC1-A2BA-D1BE-E95D-418B48E646B2}"/>
              </a:ext>
            </a:extLst>
          </p:cNvPr>
          <p:cNvSpPr>
            <a:spLocks noGrp="1"/>
          </p:cNvSpPr>
          <p:nvPr>
            <p:ph type="dt" sz="half" idx="10"/>
          </p:nvPr>
        </p:nvSpPr>
        <p:spPr/>
        <p:txBody>
          <a:bodyPr/>
          <a:lstStyle/>
          <a:p>
            <a:fld id="{FB8D17C5-7E84-434E-A852-CE042E32FFE1}" type="datetime1">
              <a:t>8/26/2026</a:t>
            </a:fld>
            <a:endParaRPr lang="en-US" dirty="0"/>
          </a:p>
        </p:txBody>
      </p:sp>
      <p:sp>
        <p:nvSpPr>
          <p:cNvPr id="5" name="Footer Placeholder 4">
            <a:extLst>
              <a:ext uri="{FF2B5EF4-FFF2-40B4-BE49-F238E27FC236}">
                <a16:creationId xmlns:a16="http://schemas.microsoft.com/office/drawing/2014/main" id="{C179E22A-2176-F712-9067-46527ED56D48}"/>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05435781-FB85-34D2-0FA2-F56E306C4029}"/>
              </a:ext>
            </a:extLst>
          </p:cNvPr>
          <p:cNvSpPr>
            <a:spLocks noGrp="1"/>
          </p:cNvSpPr>
          <p:nvPr>
            <p:ph type="sldNum" sz="quarter" idx="12"/>
          </p:nvPr>
        </p:nvSpPr>
        <p:spPr/>
        <p:txBody>
          <a:bodyPr/>
          <a:lstStyle/>
          <a:p>
            <a:fld id="{6E91CC32-6A6B-4E2E-BBA1-6864F305DA26}" type="slidenum">
              <a:rPr lang="en-US" dirty="0"/>
              <a:t>4</a:t>
            </a:fld>
            <a:endParaRPr lang="en-US" dirty="0"/>
          </a:p>
        </p:txBody>
      </p:sp>
    </p:spTree>
    <p:extLst>
      <p:ext uri="{BB962C8B-B14F-4D97-AF65-F5344CB8AC3E}">
        <p14:creationId xmlns:p14="http://schemas.microsoft.com/office/powerpoint/2010/main" val="866183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DC43C-FC49-A4D2-B2F0-E4F4AA391979}"/>
              </a:ext>
            </a:extLst>
          </p:cNvPr>
          <p:cNvSpPr>
            <a:spLocks noGrp="1"/>
          </p:cNvSpPr>
          <p:nvPr>
            <p:ph type="title"/>
          </p:nvPr>
        </p:nvSpPr>
        <p:spPr>
          <a:xfrm>
            <a:off x="322901" y="620202"/>
            <a:ext cx="10878404" cy="1438780"/>
          </a:xfrm>
        </p:spPr>
        <p:txBody>
          <a:bodyPr/>
          <a:lstStyle/>
          <a:p>
            <a:r>
              <a:rPr lang="en-US">
                <a:solidFill>
                  <a:schemeClr val="bg1"/>
                </a:solidFill>
              </a:rPr>
              <a:t>Where do we articulate experience?</a:t>
            </a:r>
          </a:p>
        </p:txBody>
      </p:sp>
      <p:sp>
        <p:nvSpPr>
          <p:cNvPr id="3" name="Content Placeholder 2">
            <a:extLst>
              <a:ext uri="{FF2B5EF4-FFF2-40B4-BE49-F238E27FC236}">
                <a16:creationId xmlns:a16="http://schemas.microsoft.com/office/drawing/2014/main" id="{F946450A-90BA-82AA-A896-DC252B10BD2A}"/>
              </a:ext>
            </a:extLst>
          </p:cNvPr>
          <p:cNvSpPr>
            <a:spLocks noGrp="1"/>
          </p:cNvSpPr>
          <p:nvPr>
            <p:ph idx="1"/>
          </p:nvPr>
        </p:nvSpPr>
        <p:spPr>
          <a:xfrm>
            <a:off x="328210" y="2306781"/>
            <a:ext cx="10871147" cy="3870181"/>
          </a:xfrm>
        </p:spPr>
        <p:txBody>
          <a:bodyPr vert="horz" lIns="91440" tIns="45720" rIns="91440" bIns="45720" rtlCol="0" anchor="t">
            <a:normAutofit/>
          </a:bodyPr>
          <a:lstStyle/>
          <a:p>
            <a:r>
              <a:rPr lang="en-US">
                <a:solidFill>
                  <a:schemeClr val="bg1"/>
                </a:solidFill>
              </a:rPr>
              <a:t>Tenure </a:t>
            </a:r>
          </a:p>
          <a:p>
            <a:r>
              <a:rPr lang="en-US">
                <a:solidFill>
                  <a:schemeClr val="bg1"/>
                </a:solidFill>
              </a:rPr>
              <a:t>Promotions / applying for new jobs </a:t>
            </a:r>
          </a:p>
          <a:p>
            <a:r>
              <a:rPr lang="en-US">
                <a:solidFill>
                  <a:schemeClr val="bg1"/>
                </a:solidFill>
              </a:rPr>
              <a:t>Grants / funding  </a:t>
            </a:r>
          </a:p>
          <a:p>
            <a:r>
              <a:rPr lang="en-US">
                <a:solidFill>
                  <a:schemeClr val="bg1"/>
                </a:solidFill>
              </a:rPr>
              <a:t>Awards </a:t>
            </a:r>
          </a:p>
          <a:p>
            <a:pPr marL="0" indent="0">
              <a:buNone/>
            </a:pPr>
            <a:endParaRPr lang="en-US" dirty="0">
              <a:solidFill>
                <a:schemeClr val="bg1"/>
              </a:solidFill>
              <a:ea typeface="+mn-lt"/>
              <a:cs typeface="+mn-lt"/>
            </a:endParaRPr>
          </a:p>
          <a:p>
            <a:r>
              <a:rPr lang="en-US">
                <a:solidFill>
                  <a:schemeClr val="bg1"/>
                </a:solidFill>
                <a:ea typeface="+mn-lt"/>
                <a:cs typeface="+mn-lt"/>
              </a:rPr>
              <a:t>Consider your audience: Different opportunities require different language and for experience to be framed in a way that makes sense for the intended audience </a:t>
            </a:r>
            <a:endParaRPr lang="en-US" dirty="0">
              <a:solidFill>
                <a:schemeClr val="bg1"/>
              </a:solidFill>
              <a:ea typeface="+mn-lt"/>
              <a:cs typeface="+mn-lt"/>
            </a:endParaRPr>
          </a:p>
        </p:txBody>
      </p:sp>
      <p:sp>
        <p:nvSpPr>
          <p:cNvPr id="4" name="Date Placeholder 3">
            <a:extLst>
              <a:ext uri="{FF2B5EF4-FFF2-40B4-BE49-F238E27FC236}">
                <a16:creationId xmlns:a16="http://schemas.microsoft.com/office/drawing/2014/main" id="{B9169131-B0D8-1F7A-99BE-90592D50BE03}"/>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DE60A95A-914A-DD2F-42A4-0F722F674FBF}"/>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DEA75B4D-F100-8D58-3165-8CF7079F1B2E}"/>
              </a:ext>
            </a:extLst>
          </p:cNvPr>
          <p:cNvSpPr>
            <a:spLocks noGrp="1"/>
          </p:cNvSpPr>
          <p:nvPr>
            <p:ph type="sldNum" sz="quarter" idx="12"/>
          </p:nvPr>
        </p:nvSpPr>
        <p:spPr/>
        <p:txBody>
          <a:bodyPr/>
          <a:lstStyle/>
          <a:p>
            <a:fld id="{6E91CC32-6A6B-4E2E-BBA1-6864F305DA26}" type="slidenum">
              <a:rPr lang="en-US" dirty="0"/>
              <a:t>5</a:t>
            </a:fld>
            <a:endParaRPr lang="en-US" dirty="0"/>
          </a:p>
        </p:txBody>
      </p:sp>
    </p:spTree>
    <p:extLst>
      <p:ext uri="{BB962C8B-B14F-4D97-AF65-F5344CB8AC3E}">
        <p14:creationId xmlns:p14="http://schemas.microsoft.com/office/powerpoint/2010/main" val="391185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1587E7CF-E7F5-255E-5402-716E85ECD6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BF100-C888-769E-9C23-6FE85DAFF090}"/>
              </a:ext>
            </a:extLst>
          </p:cNvPr>
          <p:cNvSpPr>
            <a:spLocks noGrp="1"/>
          </p:cNvSpPr>
          <p:nvPr>
            <p:ph type="title"/>
          </p:nvPr>
        </p:nvSpPr>
        <p:spPr>
          <a:xfrm>
            <a:off x="322901" y="620202"/>
            <a:ext cx="11299318" cy="1438780"/>
          </a:xfrm>
        </p:spPr>
        <p:txBody>
          <a:bodyPr/>
          <a:lstStyle/>
          <a:p>
            <a:r>
              <a:rPr lang="en-US"/>
              <a:t>Framing and using intentional language</a:t>
            </a:r>
          </a:p>
        </p:txBody>
      </p:sp>
      <p:sp>
        <p:nvSpPr>
          <p:cNvPr id="3" name="Content Placeholder 2">
            <a:extLst>
              <a:ext uri="{FF2B5EF4-FFF2-40B4-BE49-F238E27FC236}">
                <a16:creationId xmlns:a16="http://schemas.microsoft.com/office/drawing/2014/main" id="{0BCEF7EB-C740-C6E1-30B6-46E239CC0F7F}"/>
              </a:ext>
            </a:extLst>
          </p:cNvPr>
          <p:cNvSpPr>
            <a:spLocks noGrp="1"/>
          </p:cNvSpPr>
          <p:nvPr>
            <p:ph idx="1"/>
          </p:nvPr>
        </p:nvSpPr>
        <p:spPr>
          <a:xfrm>
            <a:off x="328210" y="2306781"/>
            <a:ext cx="11292061" cy="3870181"/>
          </a:xfrm>
        </p:spPr>
        <p:txBody>
          <a:bodyPr vert="horz" lIns="91440" tIns="45720" rIns="91440" bIns="45720" rtlCol="0" anchor="t">
            <a:normAutofit/>
          </a:bodyPr>
          <a:lstStyle/>
          <a:p>
            <a:r>
              <a:rPr lang="en-US"/>
              <a:t>Think about: Who is the intended audience</a:t>
            </a:r>
            <a:r>
              <a:rPr lang="en-US" dirty="0"/>
              <a:t> and what is the language that would be most successful?</a:t>
            </a:r>
          </a:p>
          <a:p>
            <a:r>
              <a:rPr lang="en-US"/>
              <a:t>What is important for them to know? </a:t>
            </a:r>
            <a:endParaRPr lang="en-US" dirty="0"/>
          </a:p>
          <a:p>
            <a:r>
              <a:rPr lang="en-US"/>
              <a:t>How do we frame it in a context that makes sense for the audience?</a:t>
            </a:r>
          </a:p>
          <a:p>
            <a:r>
              <a:rPr lang="en-US"/>
              <a:t>Showing v. telling</a:t>
            </a:r>
            <a:endParaRPr lang="en-US" dirty="0"/>
          </a:p>
        </p:txBody>
      </p:sp>
      <p:sp>
        <p:nvSpPr>
          <p:cNvPr id="4" name="Date Placeholder 3">
            <a:extLst>
              <a:ext uri="{FF2B5EF4-FFF2-40B4-BE49-F238E27FC236}">
                <a16:creationId xmlns:a16="http://schemas.microsoft.com/office/drawing/2014/main" id="{24D767AD-F2FE-3FCB-DCF2-E0B8BD0B4EA0}"/>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8767F1DC-5CE5-180C-FCDD-77B58BF8BE52}"/>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EAE79612-79D6-564D-FB24-5AEEA32D247E}"/>
              </a:ext>
            </a:extLst>
          </p:cNvPr>
          <p:cNvSpPr>
            <a:spLocks noGrp="1"/>
          </p:cNvSpPr>
          <p:nvPr>
            <p:ph type="sldNum" sz="quarter" idx="12"/>
          </p:nvPr>
        </p:nvSpPr>
        <p:spPr/>
        <p:txBody>
          <a:bodyPr/>
          <a:lstStyle/>
          <a:p>
            <a:fld id="{6E91CC32-6A6B-4E2E-BBA1-6864F305DA26}" type="slidenum">
              <a:rPr lang="en-US" dirty="0"/>
              <a:t>6</a:t>
            </a:fld>
            <a:endParaRPr lang="en-US" dirty="0"/>
          </a:p>
        </p:txBody>
      </p:sp>
    </p:spTree>
    <p:extLst>
      <p:ext uri="{BB962C8B-B14F-4D97-AF65-F5344CB8AC3E}">
        <p14:creationId xmlns:p14="http://schemas.microsoft.com/office/powerpoint/2010/main" val="306845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a:extLst>
            <a:ext uri="{FF2B5EF4-FFF2-40B4-BE49-F238E27FC236}">
              <a16:creationId xmlns:a16="http://schemas.microsoft.com/office/drawing/2014/main" id="{32CFB811-9739-9331-D1DB-DFF71F0FE5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E07239-1156-44EE-4C3A-DB3DA770031B}"/>
              </a:ext>
            </a:extLst>
          </p:cNvPr>
          <p:cNvSpPr>
            <a:spLocks noGrp="1"/>
          </p:cNvSpPr>
          <p:nvPr>
            <p:ph type="title"/>
          </p:nvPr>
        </p:nvSpPr>
        <p:spPr>
          <a:xfrm>
            <a:off x="322901" y="620202"/>
            <a:ext cx="11299318" cy="1438780"/>
          </a:xfrm>
        </p:spPr>
        <p:txBody>
          <a:bodyPr/>
          <a:lstStyle/>
          <a:p>
            <a:r>
              <a:rPr lang="en-US"/>
              <a:t>Don't undersell yourself </a:t>
            </a:r>
            <a:endParaRPr lang="en-US" dirty="0"/>
          </a:p>
        </p:txBody>
      </p:sp>
      <p:sp>
        <p:nvSpPr>
          <p:cNvPr id="3" name="Content Placeholder 2">
            <a:extLst>
              <a:ext uri="{FF2B5EF4-FFF2-40B4-BE49-F238E27FC236}">
                <a16:creationId xmlns:a16="http://schemas.microsoft.com/office/drawing/2014/main" id="{3964991C-FE39-2F23-EC1F-3064FA569053}"/>
              </a:ext>
            </a:extLst>
          </p:cNvPr>
          <p:cNvSpPr>
            <a:spLocks noGrp="1"/>
          </p:cNvSpPr>
          <p:nvPr>
            <p:ph idx="1"/>
          </p:nvPr>
        </p:nvSpPr>
        <p:spPr>
          <a:xfrm>
            <a:off x="328210" y="2306781"/>
            <a:ext cx="11292061" cy="3870181"/>
          </a:xfrm>
        </p:spPr>
        <p:txBody>
          <a:bodyPr vert="horz" lIns="91440" tIns="45720" rIns="91440" bIns="45720" rtlCol="0" anchor="t">
            <a:normAutofit/>
          </a:bodyPr>
          <a:lstStyle/>
          <a:p>
            <a:r>
              <a:rPr lang="en-US" dirty="0"/>
              <a:t>You can't expect others to know what you do – you have to articulate it </a:t>
            </a:r>
            <a:endParaRPr lang="en-US"/>
          </a:p>
          <a:p>
            <a:pPr lvl="1">
              <a:buFont typeface="Courier New" panose="020B0604020202020204" pitchFamily="34" charset="0"/>
              <a:buChar char="o"/>
            </a:pPr>
            <a:r>
              <a:rPr lang="en-US"/>
              <a:t>References will not solely carry you </a:t>
            </a:r>
            <a:endParaRPr lang="en-US" dirty="0"/>
          </a:p>
          <a:p>
            <a:r>
              <a:rPr lang="en-US" dirty="0"/>
              <a:t>If you are applying for a new job or a promotion, chances are you won't always 100% meet </a:t>
            </a:r>
            <a:r>
              <a:rPr lang="en-US"/>
              <a:t>their preferred qualifications – that is OK! You can still be confident in applying! </a:t>
            </a:r>
            <a:endParaRPr lang="en-US" dirty="0"/>
          </a:p>
          <a:p>
            <a:pPr lvl="1">
              <a:buFont typeface="Courier New" panose="020B0604020202020204" pitchFamily="34" charset="0"/>
              <a:buChar char="o"/>
            </a:pPr>
            <a:r>
              <a:rPr lang="en-US" dirty="0"/>
              <a:t>There is always room for growth, but you have to at least show a track record of rising to challenges and be able to articulate your transferrable skills </a:t>
            </a:r>
          </a:p>
          <a:p>
            <a:r>
              <a:rPr lang="en-US"/>
              <a:t>Being able to articulate your skills and experience can be a great confidence builder!</a:t>
            </a:r>
          </a:p>
          <a:p>
            <a:pPr lvl="1">
              <a:buFont typeface="Courier New" panose="020B0604020202020204" pitchFamily="34" charset="0"/>
              <a:buChar char="o"/>
            </a:pPr>
            <a:r>
              <a:rPr lang="en-US"/>
              <a:t>Allows you to work through/process all that you've done and experienced and start to believe that you are ready for the next step or are fully deserving of the award or scholarship </a:t>
            </a:r>
            <a:endParaRPr lang="en-US" dirty="0"/>
          </a:p>
        </p:txBody>
      </p:sp>
      <p:sp>
        <p:nvSpPr>
          <p:cNvPr id="4" name="Date Placeholder 3">
            <a:extLst>
              <a:ext uri="{FF2B5EF4-FFF2-40B4-BE49-F238E27FC236}">
                <a16:creationId xmlns:a16="http://schemas.microsoft.com/office/drawing/2014/main" id="{6C972FA1-17F6-7A75-9BAE-CF8018EB8743}"/>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39A697C7-AC5C-7297-8C54-D275B14EAF1C}"/>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D7337D65-D39D-59BF-65C1-342547810523}"/>
              </a:ext>
            </a:extLst>
          </p:cNvPr>
          <p:cNvSpPr>
            <a:spLocks noGrp="1"/>
          </p:cNvSpPr>
          <p:nvPr>
            <p:ph type="sldNum" sz="quarter" idx="12"/>
          </p:nvPr>
        </p:nvSpPr>
        <p:spPr/>
        <p:txBody>
          <a:bodyPr/>
          <a:lstStyle/>
          <a:p>
            <a:fld id="{6E91CC32-6A6B-4E2E-BBA1-6864F305DA26}" type="slidenum">
              <a:rPr lang="en-US" dirty="0"/>
              <a:t>7</a:t>
            </a:fld>
            <a:endParaRPr lang="en-US" dirty="0"/>
          </a:p>
        </p:txBody>
      </p:sp>
    </p:spTree>
    <p:extLst>
      <p:ext uri="{BB962C8B-B14F-4D97-AF65-F5344CB8AC3E}">
        <p14:creationId xmlns:p14="http://schemas.microsoft.com/office/powerpoint/2010/main" val="251440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B0992"/>
        </a:solidFill>
        <a:effectLst/>
      </p:bgPr>
    </p:bg>
    <p:spTree>
      <p:nvGrpSpPr>
        <p:cNvPr id="1" name="">
          <a:extLst>
            <a:ext uri="{FF2B5EF4-FFF2-40B4-BE49-F238E27FC236}">
              <a16:creationId xmlns:a16="http://schemas.microsoft.com/office/drawing/2014/main" id="{BC35458B-D9BF-6819-BEFB-3B81180947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070696-DFB0-00E8-1E96-E90B32D3DF13}"/>
              </a:ext>
            </a:extLst>
          </p:cNvPr>
          <p:cNvSpPr>
            <a:spLocks noGrp="1"/>
          </p:cNvSpPr>
          <p:nvPr>
            <p:ph type="title"/>
          </p:nvPr>
        </p:nvSpPr>
        <p:spPr>
          <a:xfrm>
            <a:off x="322901" y="620202"/>
            <a:ext cx="11299318" cy="1438780"/>
          </a:xfrm>
        </p:spPr>
        <p:txBody>
          <a:bodyPr/>
          <a:lstStyle/>
          <a:p>
            <a:r>
              <a:rPr lang="en-US"/>
              <a:t>NACE Competencies</a:t>
            </a:r>
          </a:p>
        </p:txBody>
      </p:sp>
      <p:sp>
        <p:nvSpPr>
          <p:cNvPr id="3" name="Content Placeholder 2">
            <a:extLst>
              <a:ext uri="{FF2B5EF4-FFF2-40B4-BE49-F238E27FC236}">
                <a16:creationId xmlns:a16="http://schemas.microsoft.com/office/drawing/2014/main" id="{2C0213EA-D991-F87C-8DA2-AF759E2805DD}"/>
              </a:ext>
            </a:extLst>
          </p:cNvPr>
          <p:cNvSpPr>
            <a:spLocks noGrp="1"/>
          </p:cNvSpPr>
          <p:nvPr>
            <p:ph idx="1"/>
          </p:nvPr>
        </p:nvSpPr>
        <p:spPr>
          <a:xfrm>
            <a:off x="328210" y="2306781"/>
            <a:ext cx="11292061" cy="3870181"/>
          </a:xfrm>
        </p:spPr>
        <p:txBody>
          <a:bodyPr vert="horz" lIns="91440" tIns="45720" rIns="91440" bIns="45720" rtlCol="0" anchor="t">
            <a:normAutofit/>
          </a:bodyPr>
          <a:lstStyle/>
          <a:p>
            <a:pPr>
              <a:buFont typeface="Arial"/>
            </a:pPr>
            <a:r>
              <a:rPr lang="en-US"/>
              <a:t>Studies by NACE show that employers are looking for applicants to be able to articulate at least the following </a:t>
            </a:r>
            <a:r>
              <a:rPr lang="en-US" dirty="0"/>
              <a:t>8 skills: </a:t>
            </a:r>
          </a:p>
        </p:txBody>
      </p:sp>
      <p:sp>
        <p:nvSpPr>
          <p:cNvPr id="4" name="Date Placeholder 3">
            <a:extLst>
              <a:ext uri="{FF2B5EF4-FFF2-40B4-BE49-F238E27FC236}">
                <a16:creationId xmlns:a16="http://schemas.microsoft.com/office/drawing/2014/main" id="{4D9E451A-48A4-3BCC-E1EB-5B8DEA5A9657}"/>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B3555E36-5404-0493-8B1D-6BDD9EA895D0}"/>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5532BFE4-B916-E7F7-DDA0-9EAF73348724}"/>
              </a:ext>
            </a:extLst>
          </p:cNvPr>
          <p:cNvSpPr>
            <a:spLocks noGrp="1"/>
          </p:cNvSpPr>
          <p:nvPr>
            <p:ph type="sldNum" sz="quarter" idx="12"/>
          </p:nvPr>
        </p:nvSpPr>
        <p:spPr/>
        <p:txBody>
          <a:bodyPr/>
          <a:lstStyle/>
          <a:p>
            <a:fld id="{6E91CC32-6A6B-4E2E-BBA1-6864F305DA26}" type="slidenum">
              <a:rPr lang="en-US" dirty="0"/>
              <a:t>8</a:t>
            </a:fld>
            <a:endParaRPr lang="en-US" dirty="0"/>
          </a:p>
        </p:txBody>
      </p:sp>
      <p:pic>
        <p:nvPicPr>
          <p:cNvPr id="7" name="Picture 6">
            <a:extLst>
              <a:ext uri="{FF2B5EF4-FFF2-40B4-BE49-F238E27FC236}">
                <a16:creationId xmlns:a16="http://schemas.microsoft.com/office/drawing/2014/main" id="{72EF4F06-00F1-4CF9-3385-95B4D0CD040E}"/>
              </a:ext>
            </a:extLst>
          </p:cNvPr>
          <p:cNvPicPr>
            <a:picLocks noChangeAspect="1"/>
          </p:cNvPicPr>
          <p:nvPr/>
        </p:nvPicPr>
        <p:blipFill>
          <a:blip r:embed="rId3"/>
          <a:srcRect b="-209"/>
          <a:stretch>
            <a:fillRect/>
          </a:stretch>
        </p:blipFill>
        <p:spPr>
          <a:xfrm>
            <a:off x="2699657" y="2837808"/>
            <a:ext cx="6538686" cy="3678642"/>
          </a:xfrm>
          <a:prstGeom prst="rect">
            <a:avLst/>
          </a:prstGeom>
        </p:spPr>
      </p:pic>
    </p:spTree>
    <p:extLst>
      <p:ext uri="{BB962C8B-B14F-4D97-AF65-F5344CB8AC3E}">
        <p14:creationId xmlns:p14="http://schemas.microsoft.com/office/powerpoint/2010/main" val="3133769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99C9"/>
        </a:solidFill>
        <a:effectLst/>
      </p:bgPr>
    </p:bg>
    <p:spTree>
      <p:nvGrpSpPr>
        <p:cNvPr id="1" name="">
          <a:extLst>
            <a:ext uri="{FF2B5EF4-FFF2-40B4-BE49-F238E27FC236}">
              <a16:creationId xmlns:a16="http://schemas.microsoft.com/office/drawing/2014/main" id="{7CC329A4-B35A-35DC-B6FA-DDEAFA46F9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EB3A2A-7868-C8FD-1853-E33438F0F81A}"/>
              </a:ext>
            </a:extLst>
          </p:cNvPr>
          <p:cNvSpPr>
            <a:spLocks noGrp="1"/>
          </p:cNvSpPr>
          <p:nvPr>
            <p:ph type="title"/>
          </p:nvPr>
        </p:nvSpPr>
        <p:spPr>
          <a:xfrm>
            <a:off x="322901" y="620202"/>
            <a:ext cx="11299318" cy="1438780"/>
          </a:xfrm>
        </p:spPr>
        <p:txBody>
          <a:bodyPr/>
          <a:lstStyle/>
          <a:p>
            <a:r>
              <a:rPr lang="en-US">
                <a:solidFill>
                  <a:schemeClr val="bg1"/>
                </a:solidFill>
              </a:rPr>
              <a:t>Examples</a:t>
            </a:r>
          </a:p>
        </p:txBody>
      </p:sp>
      <p:sp>
        <p:nvSpPr>
          <p:cNvPr id="3" name="Content Placeholder 2">
            <a:extLst>
              <a:ext uri="{FF2B5EF4-FFF2-40B4-BE49-F238E27FC236}">
                <a16:creationId xmlns:a16="http://schemas.microsoft.com/office/drawing/2014/main" id="{B49D779A-C3FE-3CD2-F4ED-1955E83362F2}"/>
              </a:ext>
            </a:extLst>
          </p:cNvPr>
          <p:cNvSpPr>
            <a:spLocks noGrp="1"/>
          </p:cNvSpPr>
          <p:nvPr>
            <p:ph idx="1"/>
          </p:nvPr>
        </p:nvSpPr>
        <p:spPr>
          <a:xfrm>
            <a:off x="328210" y="2306781"/>
            <a:ext cx="11292061" cy="3870181"/>
          </a:xfrm>
        </p:spPr>
        <p:txBody>
          <a:bodyPr vert="horz" lIns="91440" tIns="45720" rIns="91440" bIns="45720" rtlCol="0" anchor="t">
            <a:normAutofit/>
          </a:bodyPr>
          <a:lstStyle/>
          <a:p>
            <a:r>
              <a:rPr lang="en-US" dirty="0">
                <a:solidFill>
                  <a:schemeClr val="bg1"/>
                </a:solidFill>
              </a:rPr>
              <a:t>Resume and cover letter for Associate Director role (and </a:t>
            </a:r>
            <a:r>
              <a:rPr lang="en-US">
                <a:solidFill>
                  <a:schemeClr val="bg1"/>
                </a:solidFill>
              </a:rPr>
              <a:t>resume/cover letter workshops) </a:t>
            </a:r>
            <a:endParaRPr lang="en-US" dirty="0">
              <a:solidFill>
                <a:schemeClr val="bg1"/>
              </a:solidFill>
            </a:endParaRPr>
          </a:p>
          <a:p>
            <a:r>
              <a:rPr lang="en-US">
                <a:solidFill>
                  <a:schemeClr val="bg1"/>
                </a:solidFill>
              </a:rPr>
              <a:t>SUNY Incremental Funding proposal </a:t>
            </a:r>
            <a:endParaRPr lang="en-US" dirty="0">
              <a:solidFill>
                <a:schemeClr val="bg1"/>
              </a:solidFill>
            </a:endParaRPr>
          </a:p>
          <a:p>
            <a:r>
              <a:rPr lang="en-US">
                <a:solidFill>
                  <a:schemeClr val="bg1"/>
                </a:solidFill>
              </a:rPr>
              <a:t>Award nomination for an office program </a:t>
            </a:r>
            <a:endParaRPr lang="en-US" dirty="0">
              <a:solidFill>
                <a:schemeClr val="bg1"/>
              </a:solidFill>
            </a:endParaRPr>
          </a:p>
        </p:txBody>
      </p:sp>
      <p:sp>
        <p:nvSpPr>
          <p:cNvPr id="4" name="Date Placeholder 3">
            <a:extLst>
              <a:ext uri="{FF2B5EF4-FFF2-40B4-BE49-F238E27FC236}">
                <a16:creationId xmlns:a16="http://schemas.microsoft.com/office/drawing/2014/main" id="{F01D572F-4E7F-2819-A8BE-A962DB1CA05D}"/>
              </a:ext>
            </a:extLst>
          </p:cNvPr>
          <p:cNvSpPr>
            <a:spLocks noGrp="1"/>
          </p:cNvSpPr>
          <p:nvPr>
            <p:ph type="dt" sz="half" idx="10"/>
          </p:nvPr>
        </p:nvSpPr>
        <p:spPr/>
        <p:txBody>
          <a:bodyPr/>
          <a:lstStyle/>
          <a:p>
            <a:fld id="{2079641C-749E-4ED5-9A1C-26FEFFD132FC}" type="datetime1">
              <a:t>8/26/2026</a:t>
            </a:fld>
            <a:endParaRPr lang="en-US" dirty="0"/>
          </a:p>
        </p:txBody>
      </p:sp>
      <p:sp>
        <p:nvSpPr>
          <p:cNvPr id="5" name="Footer Placeholder 4">
            <a:extLst>
              <a:ext uri="{FF2B5EF4-FFF2-40B4-BE49-F238E27FC236}">
                <a16:creationId xmlns:a16="http://schemas.microsoft.com/office/drawing/2014/main" id="{5DB9A977-17E2-C69E-E923-5C2EC50ACA0A}"/>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94064815-E586-6F72-A940-82595DFB2CC4}"/>
              </a:ext>
            </a:extLst>
          </p:cNvPr>
          <p:cNvSpPr>
            <a:spLocks noGrp="1"/>
          </p:cNvSpPr>
          <p:nvPr>
            <p:ph type="sldNum" sz="quarter" idx="12"/>
          </p:nvPr>
        </p:nvSpPr>
        <p:spPr/>
        <p:txBody>
          <a:bodyPr/>
          <a:lstStyle/>
          <a:p>
            <a:fld id="{6E91CC32-6A6B-4E2E-BBA1-6864F305DA26}" type="slidenum">
              <a:rPr lang="en-US" dirty="0"/>
              <a:t>9</a:t>
            </a:fld>
            <a:endParaRPr lang="en-US" dirty="0"/>
          </a:p>
        </p:txBody>
      </p:sp>
    </p:spTree>
    <p:extLst>
      <p:ext uri="{BB962C8B-B14F-4D97-AF65-F5344CB8AC3E}">
        <p14:creationId xmlns:p14="http://schemas.microsoft.com/office/powerpoint/2010/main" val="1853078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ylanVTI">
  <a:themeElements>
    <a:clrScheme name="DylanVTI">
      <a:dk1>
        <a:sysClr val="windowText" lastClr="000000"/>
      </a:dk1>
      <a:lt1>
        <a:sysClr val="window" lastClr="FFFFFF"/>
      </a:lt1>
      <a:dk2>
        <a:srgbClr val="1A1A33"/>
      </a:dk2>
      <a:lt2>
        <a:srgbClr val="EEFFE3"/>
      </a:lt2>
      <a:accent1>
        <a:srgbClr val="5C40EF"/>
      </a:accent1>
      <a:accent2>
        <a:srgbClr val="B8A0F8"/>
      </a:accent2>
      <a:accent3>
        <a:srgbClr val="00C777"/>
      </a:accent3>
      <a:accent4>
        <a:srgbClr val="005A66"/>
      </a:accent4>
      <a:accent5>
        <a:srgbClr val="9956EA"/>
      </a:accent5>
      <a:accent6>
        <a:srgbClr val="9BBB25"/>
      </a:accent6>
      <a:hlink>
        <a:srgbClr val="674CF0"/>
      </a:hlink>
      <a:folHlink>
        <a:srgbClr val="B53699"/>
      </a:folHlink>
    </a:clrScheme>
    <a:fontScheme name="DylanVTI">
      <a:majorFont>
        <a:latin typeface="Neue Haas Grotesk Text Pro"/>
        <a:ea typeface=""/>
        <a:cs typeface=""/>
      </a:majorFont>
      <a:minorFont>
        <a:latin typeface="Neue Haas Grotesk Text Pro"/>
        <a:ea typeface=""/>
        <a:cs typeface=""/>
      </a:minorFont>
    </a:fontScheme>
    <a:fmtScheme name="Dylan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ylanVTI" id="{CD0E21EA-FD0B-4FCD-9D95-B274E3CB7535}" vid="{F2F2D961-94DA-46D9-ABD7-77D6D5FB2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9F5F0230E9AA4189161AE71D97DB00" ma:contentTypeVersion="15" ma:contentTypeDescription="Create a new document." ma:contentTypeScope="" ma:versionID="e02872cbc3c138bd24468b3b358ecd7e">
  <xsd:schema xmlns:xsd="http://www.w3.org/2001/XMLSchema" xmlns:xs="http://www.w3.org/2001/XMLSchema" xmlns:p="http://schemas.microsoft.com/office/2006/metadata/properties" xmlns:ns2="eb4b0d8e-34e6-4532-a463-463ce66d53bf" xmlns:ns3="e3003f06-4040-4180-8bc2-3871dbedd8af" targetNamespace="http://schemas.microsoft.com/office/2006/metadata/properties" ma:root="true" ma:fieldsID="9d3c1522bb3fc7c59ba76972d162c73a" ns2:_="" ns3:_="">
    <xsd:import namespace="eb4b0d8e-34e6-4532-a463-463ce66d53bf"/>
    <xsd:import namespace="e3003f06-4040-4180-8bc2-3871dbedd8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4b0d8e-34e6-4532-a463-463ce66d53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0c140da-9693-49fb-8a88-a54d03ac7bb1"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3003f06-4040-4180-8bc2-3871dbedd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f401332-55e0-40a7-b532-cfd8f00b47fb}" ma:internalName="TaxCatchAll" ma:showField="CatchAllData" ma:web="e3003f06-4040-4180-8bc2-3871dbedd8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b4b0d8e-34e6-4532-a463-463ce66d53bf">
      <Terms xmlns="http://schemas.microsoft.com/office/infopath/2007/PartnerControls"/>
    </lcf76f155ced4ddcb4097134ff3c332f>
    <TaxCatchAll xmlns="e3003f06-4040-4180-8bc2-3871dbedd8af" xsi:nil="true"/>
  </documentManagement>
</p:properties>
</file>

<file path=customXml/itemProps1.xml><?xml version="1.0" encoding="utf-8"?>
<ds:datastoreItem xmlns:ds="http://schemas.openxmlformats.org/officeDocument/2006/customXml" ds:itemID="{423BAF63-6B2A-434C-BD1D-1BE9129B5C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4b0d8e-34e6-4532-a463-463ce66d53bf"/>
    <ds:schemaRef ds:uri="e3003f06-4040-4180-8bc2-3871dbedd8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E5684D-A50B-4001-BE2B-7248C4DBCA1B}">
  <ds:schemaRefs>
    <ds:schemaRef ds:uri="http://schemas.microsoft.com/sharepoint/v3/contenttype/forms"/>
  </ds:schemaRefs>
</ds:datastoreItem>
</file>

<file path=customXml/itemProps3.xml><?xml version="1.0" encoding="utf-8"?>
<ds:datastoreItem xmlns:ds="http://schemas.openxmlformats.org/officeDocument/2006/customXml" ds:itemID="{2F4A3D36-698B-47B8-BD03-045EB11930E0}">
  <ds:schemaRefs>
    <ds:schemaRef ds:uri="http://schemas.microsoft.com/office/2006/metadata/properties"/>
    <ds:schemaRef ds:uri="http://schemas.microsoft.com/office/infopath/2007/PartnerControls"/>
    <ds:schemaRef ds:uri="eb4b0d8e-34e6-4532-a463-463ce66d53bf"/>
    <ds:schemaRef ds:uri="e3003f06-4040-4180-8bc2-3871dbedd8af"/>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15</Slides>
  <Notes>13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DylanVTI</vt:lpstr>
      <vt:lpstr>Framing and Articulating Your Experience to Advance Your Career</vt:lpstr>
      <vt:lpstr>Introductions</vt:lpstr>
      <vt:lpstr>Background </vt:lpstr>
      <vt:lpstr>Why is framing and articulating your experience important?</vt:lpstr>
      <vt:lpstr>Where do we articulate experience?</vt:lpstr>
      <vt:lpstr>Framing and using intentional language</vt:lpstr>
      <vt:lpstr>Don't undersell yourself </vt:lpstr>
      <vt:lpstr>NACE Competencies</vt:lpstr>
      <vt:lpstr>Examples</vt:lpstr>
      <vt:lpstr>Let's practice! </vt:lpstr>
      <vt:lpstr>This can help your students, too!</vt:lpstr>
      <vt:lpstr>Show the importance of what you do</vt:lpstr>
      <vt:lpstr>Let's practice again! </vt:lpstr>
      <vt:lpstr>Want to learn more?  Career Champions program coming soon</vt:lpstr>
      <vt:lpstr>Keep in touch!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537</cp:revision>
  <dcterms:created xsi:type="dcterms:W3CDTF">2026-07-24T14:41:10Z</dcterms:created>
  <dcterms:modified xsi:type="dcterms:W3CDTF">2026-08-26T15:26:15Z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0x010100049F5F0230E9AA4189161AE71D97DB00</vt:lpwstr>
  </property>
  <property fmtid="{D5CDD505-2E9C-101B-9397-08002B2CF9AE}" pid="3" name="MediaServiceImageTags">
    <vt:lpwstr/>
  </property>
</Properties>
</file>